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90" r:id="rId3"/>
    <p:sldId id="287" r:id="rId4"/>
    <p:sldId id="284" r:id="rId5"/>
    <p:sldId id="289" r:id="rId6"/>
    <p:sldId id="260" r:id="rId7"/>
    <p:sldId id="288" r:id="rId8"/>
    <p:sldId id="285" r:id="rId9"/>
    <p:sldId id="291" r:id="rId10"/>
    <p:sldId id="286" r:id="rId11"/>
    <p:sldId id="299" r:id="rId12"/>
    <p:sldId id="295" r:id="rId13"/>
    <p:sldId id="296" r:id="rId14"/>
    <p:sldId id="297" r:id="rId15"/>
    <p:sldId id="298" r:id="rId16"/>
    <p:sldId id="292" r:id="rId17"/>
    <p:sldId id="293" r:id="rId18"/>
    <p:sldId id="294" r:id="rId19"/>
    <p:sldId id="300" r:id="rId20"/>
    <p:sldId id="301" r:id="rId21"/>
    <p:sldId id="302" r:id="rId22"/>
    <p:sldId id="303" r:id="rId23"/>
    <p:sldId id="304" r:id="rId24"/>
    <p:sldId id="309" r:id="rId25"/>
    <p:sldId id="306" r:id="rId26"/>
    <p:sldId id="307" r:id="rId27"/>
    <p:sldId id="308" r:id="rId28"/>
    <p:sldId id="282" r:id="rId29"/>
  </p:sldIdLst>
  <p:sldSz cx="12192000" cy="6858000"/>
  <p:notesSz cx="6858000" cy="9144000"/>
  <p:embeddedFontLst>
    <p:embeddedFont>
      <p:font typeface="Bookman Old Style" panose="02050604050505020204" pitchFamily="18" charset="0"/>
      <p:regular r:id="rId31"/>
      <p:bold r:id="rId32"/>
      <p:italic r:id="rId33"/>
      <p:boldItalic r:id="rId34"/>
    </p:embeddedFont>
    <p:embeddedFont>
      <p:font typeface="Libre Franklin" pitchFamily="2" charset="0"/>
      <p:regular r:id="rId35"/>
      <p:bold r:id="rId36"/>
      <p:italic r:id="rId37"/>
      <p:boldItalic r:id="rId38"/>
    </p:embeddedFont>
    <p:embeddedFont>
      <p:font typeface="Palatino Linotype" panose="02040502050505030304" pitchFamily="18" charset="0"/>
      <p:regular r:id="rId39"/>
      <p:bold r:id="rId40"/>
      <p:italic r:id="rId41"/>
      <p:boldItalic r:id="rId42"/>
    </p:embeddedFont>
    <p:embeddedFont>
      <p:font typeface="Sitka Heading"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660"/>
  </p:normalViewPr>
  <p:slideViewPr>
    <p:cSldViewPr showGuides="1">
      <p:cViewPr varScale="1">
        <p:scale>
          <a:sx n="78" d="100"/>
          <a:sy n="78" d="100"/>
        </p:scale>
        <p:origin x="840"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8</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9</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10</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6C188ACC-3EAF-10EE-953C-B37433E787E7}"/>
            </a:ext>
          </a:extLst>
        </p:cNvPr>
        <p:cNvGrpSpPr/>
        <p:nvPr/>
      </p:nvGrpSpPr>
      <p:grpSpPr>
        <a:xfrm>
          <a:off x="0" y="0"/>
          <a:ext cx="0" cy="0"/>
          <a:chOff x="0" y="0"/>
          <a:chExt cx="0" cy="0"/>
        </a:xfrm>
      </p:grpSpPr>
      <p:sp>
        <p:nvSpPr>
          <p:cNvPr id="95" name="Google Shape;95;p1:notes">
            <a:extLst>
              <a:ext uri="{FF2B5EF4-FFF2-40B4-BE49-F238E27FC236}">
                <a16:creationId xmlns:a16="http://schemas.microsoft.com/office/drawing/2014/main" id="{74FD95B4-FDC6-6167-2488-581F81D4637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1:notes">
            <a:extLst>
              <a:ext uri="{FF2B5EF4-FFF2-40B4-BE49-F238E27FC236}">
                <a16:creationId xmlns:a16="http://schemas.microsoft.com/office/drawing/2014/main" id="{707656FA-3742-C6DD-FB3C-5092787349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76248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1DA844C-8493-F59D-E69E-65E232A7DFAA}"/>
            </a:ext>
          </a:extLst>
        </p:cNvPr>
        <p:cNvGrpSpPr/>
        <p:nvPr/>
      </p:nvGrpSpPr>
      <p:grpSpPr>
        <a:xfrm>
          <a:off x="0" y="0"/>
          <a:ext cx="0" cy="0"/>
          <a:chOff x="0" y="0"/>
          <a:chExt cx="0" cy="0"/>
        </a:xfrm>
      </p:grpSpPr>
      <p:sp>
        <p:nvSpPr>
          <p:cNvPr id="95" name="Google Shape;95;p1:notes">
            <a:extLst>
              <a:ext uri="{FF2B5EF4-FFF2-40B4-BE49-F238E27FC236}">
                <a16:creationId xmlns:a16="http://schemas.microsoft.com/office/drawing/2014/main" id="{85366CC6-C687-A577-5C63-918E90FA5EB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96" name="Google Shape;96;p1:notes">
            <a:extLst>
              <a:ext uri="{FF2B5EF4-FFF2-40B4-BE49-F238E27FC236}">
                <a16:creationId xmlns:a16="http://schemas.microsoft.com/office/drawing/2014/main" id="{4DD3E157-AC8B-B7D6-F7A9-ECB7007596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3034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
        <p:nvSpPr>
          <p:cNvPr id="294" name="Google Shape;294;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panose="020B0604020202020204"/>
              <a:buNone/>
            </a:pPr>
            <a:fld id="{00000000-1234-1234-1234-123412341234}" type="slidenum">
              <a:rPr lang="en-US"/>
              <a:t>28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7"/>
        <p:cNvGrpSpPr/>
        <p:nvPr/>
      </p:nvGrpSpPr>
      <p:grpSpPr>
        <a:xfrm>
          <a:off x="0" y="0"/>
          <a:ext cx="0" cy="0"/>
          <a:chOff x="0" y="0"/>
          <a:chExt cx="0" cy="0"/>
        </a:xfrm>
      </p:grpSpPr>
      <p:sp>
        <p:nvSpPr>
          <p:cNvPr id="18" name="Google Shape;18;p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 name="Google Shape;19;p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3" name="Google Shape;33;p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64"/>
        <p:cNvGrpSpPr/>
        <p:nvPr/>
      </p:nvGrpSpPr>
      <p:grpSpPr>
        <a:xfrm>
          <a:off x="0" y="0"/>
          <a:ext cx="0" cy="0"/>
          <a:chOff x="0" y="0"/>
          <a:chExt cx="0" cy="0"/>
        </a:xfrm>
      </p:grpSpPr>
      <p:sp>
        <p:nvSpPr>
          <p:cNvPr id="65" name="Google Shape;65;p9"/>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6" name="Google Shape;66;p9"/>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262626"/>
              </a:buClr>
              <a:buSzPts val="8000"/>
              <a:buFont typeface="Bookman Old Style" panose="02050604050505020204"/>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9"/>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68" name="Google Shape;68;p9"/>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69" name="Google Shape;69;p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0"/>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5" name="Google Shape;75;p10"/>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6" name="Google Shape;76;p10"/>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7" name="Google Shape;77;p10"/>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8" name="Google Shape;78;p1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1"/>
          <p:cNvSpPr txBox="1">
            <a:spLocks noGrp="1"/>
          </p:cNvSpPr>
          <p:nvPr>
            <p:ph type="body" idx="1"/>
          </p:nvPr>
        </p:nvSpPr>
        <p:spPr>
          <a:xfrm rot="5400000">
            <a:off x="4246034" y="-1040553"/>
            <a:ext cx="3760891" cy="10058400"/>
          </a:xfrm>
          <a:prstGeom prst="rect">
            <a:avLst/>
          </a:prstGeom>
          <a:noFill/>
          <a:ln>
            <a:noFill/>
          </a:ln>
        </p:spPr>
        <p:txBody>
          <a:bodyPr spcFirstLastPara="1" wrap="square" lIns="45700" tIns="0" rIns="45700" bIns="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4" name="Google Shape;84;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2"/>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9" name="Google Shape;89;p12"/>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2"/>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1" name="Google Shape;91;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 name="Google Shape;11;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rgbClr val="3F3F3F"/>
              </a:buClr>
              <a:buSzPts val="4700"/>
              <a:buFont typeface="Bookman Old Style" panose="02050604050505020204"/>
              <a:buNone/>
              <a:defRPr sz="4700" b="0" i="0" u="none" strike="noStrike" cap="none">
                <a:solidFill>
                  <a:srgbClr val="3F3F3F"/>
                </a:solidFill>
                <a:latin typeface="Bookman Old Style" panose="02050604050505020204"/>
                <a:ea typeface="Bookman Old Style" panose="02050604050505020204"/>
                <a:cs typeface="Bookman Old Style" panose="02050604050505020204"/>
                <a:sym typeface="Bookman Old Style" panose="02050604050505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2" name="Google Shape;12;p1"/>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Autofit/>
          </a:bodyPr>
          <a:lstStyle>
            <a:lvl1pPr marL="457200" marR="0" lvl="0" indent="-349250" algn="l" rtl="0">
              <a:lnSpc>
                <a:spcPct val="110000"/>
              </a:lnSpc>
              <a:spcBef>
                <a:spcPts val="1200"/>
              </a:spcBef>
              <a:spcAft>
                <a:spcPts val="0"/>
              </a:spcAft>
              <a:buClr>
                <a:schemeClr val="accent1"/>
              </a:buClr>
              <a:buSzPts val="1900"/>
              <a:buFont typeface="Calibri" panose="020F0502020204030204"/>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panose="020F0502020204030204"/>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panose="020F0502020204030204"/>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panose="020F0502020204030204"/>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panose="020F0502020204030204"/>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13" name="Google Shape;13;p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4" name="Google Shape;14;p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5" name="Google Shape;15;p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800"/>
              <a:buFont typeface="Arial" panose="020B0604020202020204"/>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lang="en-US"/>
          </a:p>
        </p:txBody>
      </p:sp>
      <p:cxnSp>
        <p:nvCxnSpPr>
          <p:cNvPr id="16" name="Google Shape;16;p1"/>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00" name="Google Shape;100;p13"/>
          <p:cNvSpPr txBox="1"/>
          <p:nvPr/>
        </p:nvSpPr>
        <p:spPr>
          <a:xfrm>
            <a:off x="11703325" y="1596475"/>
            <a:ext cx="488100" cy="560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Libre Franklin"/>
              <a:ea typeface="Libre Franklin"/>
              <a:cs typeface="Libre Franklin"/>
              <a:sym typeface="Libre Franklin"/>
            </a:endParaRPr>
          </a:p>
        </p:txBody>
      </p:sp>
      <p:pic>
        <p:nvPicPr>
          <p:cNvPr id="18441" name="Picture 1"/>
          <p:cNvPicPr>
            <a:picLocks noChangeAspect="1" noChangeArrowheads="1"/>
          </p:cNvPicPr>
          <p:nvPr/>
        </p:nvPicPr>
        <p:blipFill>
          <a:blip r:embed="rId3"/>
          <a:srcRect/>
          <a:stretch>
            <a:fillRect/>
          </a:stretch>
        </p:blipFill>
        <p:spPr bwMode="auto">
          <a:xfrm>
            <a:off x="838200" y="0"/>
            <a:ext cx="1524000" cy="1381125"/>
          </a:xfrm>
          <a:prstGeom prst="rect">
            <a:avLst/>
          </a:prstGeom>
          <a:noFill/>
        </p:spPr>
      </p:pic>
      <p:sp>
        <p:nvSpPr>
          <p:cNvPr id="18440" name="AutoShape 8"/>
          <p:cNvSpPr>
            <a:spLocks noChangeShapeType="1"/>
          </p:cNvSpPr>
          <p:nvPr/>
        </p:nvSpPr>
        <p:spPr bwMode="auto">
          <a:xfrm>
            <a:off x="0" y="1447800"/>
            <a:ext cx="12192000" cy="45719"/>
          </a:xfrm>
          <a:prstGeom prst="straightConnector1">
            <a:avLst/>
          </a:prstGeom>
          <a:noFill/>
          <a:ln w="19050">
            <a:solidFill>
              <a:srgbClr val="3399FF"/>
            </a:solidFill>
            <a:round/>
          </a:ln>
        </p:spPr>
        <p:txBody>
          <a:bodyPr vert="horz" wrap="square" lIns="91440" tIns="45720" rIns="91440" bIns="45720" numCol="1" anchor="t" anchorCtr="0" compatLnSpc="1"/>
          <a:lstStyle/>
          <a:p>
            <a:endParaRPr lang="en-US"/>
          </a:p>
        </p:txBody>
      </p:sp>
      <p:sp>
        <p:nvSpPr>
          <p:cNvPr id="18439" name="AutoShape 7"/>
          <p:cNvSpPr>
            <a:spLocks noChangeShapeType="1"/>
          </p:cNvSpPr>
          <p:nvPr/>
        </p:nvSpPr>
        <p:spPr bwMode="auto">
          <a:xfrm>
            <a:off x="0" y="1524000"/>
            <a:ext cx="12192000" cy="76200"/>
          </a:xfrm>
          <a:prstGeom prst="straightConnector1">
            <a:avLst/>
          </a:prstGeom>
          <a:noFill/>
          <a:ln w="19050">
            <a:solidFill>
              <a:srgbClr val="E36C0A"/>
            </a:solidFill>
            <a:round/>
          </a:ln>
        </p:spPr>
        <p:txBody>
          <a:bodyPr vert="horz" wrap="square" lIns="91440" tIns="45720" rIns="91440" bIns="45720" numCol="1" anchor="t" anchorCtr="0" compatLnSpc="1"/>
          <a:lstStyle/>
          <a:p>
            <a:endParaRPr lang="en-US"/>
          </a:p>
        </p:txBody>
      </p:sp>
      <p:sp>
        <p:nvSpPr>
          <p:cNvPr id="18442" name="Rectangle 10"/>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18443" name="Rectangle 11"/>
          <p:cNvSpPr>
            <a:spLocks noChangeArrowheads="1"/>
          </p:cNvSpPr>
          <p:nvPr/>
        </p:nvSpPr>
        <p:spPr bwMode="auto">
          <a:xfrm>
            <a:off x="-277160" y="200473"/>
            <a:ext cx="12192000" cy="1477328"/>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457200" algn="ctr" defTabSz="914400" rtl="0" eaLnBrk="1" fontAlgn="base" latinLnBrk="0" hangingPunct="1">
              <a:lnSpc>
                <a:spcPct val="100000"/>
              </a:lnSpc>
              <a:spcBef>
                <a:spcPct val="0"/>
              </a:spcBef>
              <a:spcAft>
                <a:spcPct val="0"/>
              </a:spcAft>
              <a:buClrTx/>
              <a:buSzTx/>
              <a:buFontTx/>
              <a:buNone/>
              <a:tabLst>
                <a:tab pos="2865120" algn="ctr"/>
                <a:tab pos="5730875" algn="r"/>
              </a:tabLst>
            </a:pPr>
            <a:r>
              <a:rPr kumimoji="0" lang="en-US" sz="1300" b="1" i="0" u="none" strike="noStrike" cap="none" normalizeH="0" baseline="0" dirty="0">
                <a:ln>
                  <a:noFill/>
                </a:ln>
                <a:solidFill>
                  <a:srgbClr val="0070C0"/>
                </a:solidFill>
                <a:effectLst/>
                <a:latin typeface="Arial" panose="020B0604020202020204" pitchFamily="34" charset="0"/>
                <a:ea typeface="Cambria" panose="02040503050406030204" pitchFamily="18" charset="0"/>
                <a:cs typeface="Calibri" panose="020F0502020204030204" pitchFamily="34" charset="0"/>
              </a:rPr>
              <a:t>          </a:t>
            </a:r>
            <a:r>
              <a:rPr kumimoji="0" lang="en-US" sz="1800" b="1" i="0" u="none" strike="noStrike" cap="none" normalizeH="0" baseline="0" dirty="0">
                <a:ln>
                  <a:noFill/>
                </a:ln>
                <a:solidFill>
                  <a:srgbClr val="0070C0"/>
                </a:solidFill>
                <a:effectLst/>
                <a:latin typeface="Arial" panose="020B0604020202020204" pitchFamily="34" charset="0"/>
                <a:ea typeface="Cambria" panose="02040503050406030204" pitchFamily="18" charset="0"/>
                <a:cs typeface="Calibri" panose="020F0502020204030204" pitchFamily="34" charset="0"/>
              </a:rPr>
              <a:t>Sreyas Institute of Engineering and Technology</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2865120" algn="ctr"/>
                <a:tab pos="5730875" algn="r"/>
              </a:tabLst>
            </a:pPr>
            <a:r>
              <a:rPr kumimoji="0" lang="en-US" sz="1800" b="1" i="1" u="none" strike="noStrike" cap="none" normalizeH="0" baseline="0" dirty="0">
                <a:ln>
                  <a:noFill/>
                </a:ln>
                <a:solidFill>
                  <a:srgbClr val="FF0000"/>
                </a:solidFill>
                <a:effectLst/>
                <a:latin typeface="Sitka Heading" charset="0"/>
                <a:ea typeface="Cambria" panose="02040503050406030204" pitchFamily="18" charset="0"/>
                <a:cs typeface="Cambria" panose="02040503050406030204" pitchFamily="18" charset="0"/>
              </a:rPr>
              <a:t> An Autonomous Institution</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2865120" algn="ctr"/>
                <a:tab pos="5730875" algn="r"/>
              </a:tabLst>
            </a:pPr>
            <a:r>
              <a:rPr kumimoji="0" lang="en-US" sz="1800" b="0" i="0" u="none" strike="noStrike" cap="none" normalizeH="0" baseline="0" dirty="0">
                <a:ln>
                  <a:noFill/>
                </a:ln>
                <a:solidFill>
                  <a:schemeClr val="tx1"/>
                </a:solidFill>
                <a:effectLst/>
                <a:latin typeface="Palatino Linotype" panose="02040502050505030304" pitchFamily="18" charset="0"/>
                <a:ea typeface="Cambria" panose="02040503050406030204" pitchFamily="18" charset="0"/>
                <a:cs typeface="Cambria" panose="02040503050406030204" pitchFamily="18" charset="0"/>
              </a:rPr>
              <a:t>Approved by AICTE, Affiliated to JNTUH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2865120" algn="ctr"/>
                <a:tab pos="5730875" algn="r"/>
              </a:tabLst>
            </a:pPr>
            <a:r>
              <a:rPr kumimoji="0" lang="en-US" sz="1800" b="0" i="0" u="none" strike="noStrike" cap="none" normalizeH="0" baseline="0" dirty="0">
                <a:ln>
                  <a:noFill/>
                </a:ln>
                <a:solidFill>
                  <a:schemeClr val="tx1"/>
                </a:solidFill>
                <a:effectLst/>
                <a:latin typeface="Palatino Linotype" panose="02040502050505030304" pitchFamily="18" charset="0"/>
                <a:ea typeface="Cambria" panose="02040503050406030204" pitchFamily="18" charset="0"/>
                <a:cs typeface="Cambria" panose="02040503050406030204" pitchFamily="18" charset="0"/>
              </a:rPr>
              <a:t>                     Accredited by NAAC-A Grade, NBA (CSE, ECE &amp; ME) &amp; ISO 9001:2015 Certified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tab pos="2865120" algn="ctr"/>
                <a:tab pos="5730875" algn="r"/>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444" name="Rectangle 12"/>
          <p:cNvSpPr>
            <a:spLocks noChangeArrowheads="1"/>
          </p:cNvSpPr>
          <p:nvPr/>
        </p:nvSpPr>
        <p:spPr bwMode="auto">
          <a:xfrm>
            <a:off x="0" y="91440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2865120" algn="ctr"/>
                <a:tab pos="5730875" algn="r"/>
              </a:tabLst>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 name="TextBox 1"/>
          <p:cNvSpPr txBox="1"/>
          <p:nvPr/>
        </p:nvSpPr>
        <p:spPr>
          <a:xfrm>
            <a:off x="803787" y="1548581"/>
            <a:ext cx="10587965" cy="5062924"/>
          </a:xfrm>
          <a:prstGeom prst="rect">
            <a:avLst/>
          </a:prstGeom>
          <a:noFill/>
        </p:spPr>
        <p:txBody>
          <a:bodyPr wrap="square" rtlCol="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7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REVIEW - I</a:t>
            </a:r>
            <a:r>
              <a:rPr lang="en-US" sz="17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PROJECT</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ON</a:t>
            </a:r>
            <a:endParaRPr lang="en-US"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BIO-EYE: AN ADVANCED WILDLIFE DETECTION FRAMEWORK</a:t>
            </a:r>
          </a:p>
          <a:p>
            <a:pPr marL="0" marR="0" lvl="0" indent="0" algn="ctr" rtl="0">
              <a:lnSpc>
                <a:spcPct val="100000"/>
              </a:lnSpc>
              <a:spcBef>
                <a:spcPts val="0"/>
              </a:spcBef>
              <a:spcAft>
                <a:spcPts val="0"/>
              </a:spcAft>
              <a:buClr>
                <a:srgbClr val="000000"/>
              </a:buClr>
              <a:buSzPts val="24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BACHELOR OF TECHNOLOGY</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COMPUTER SCIENCE AND  ENGINEERING</a:t>
            </a:r>
          </a:p>
          <a:p>
            <a:pPr marL="0" marR="0" lvl="0" indent="0" algn="ctr" rtl="0">
              <a:lnSpc>
                <a:spcPct val="15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BY</a:t>
            </a:r>
            <a:endParaRPr lang="en-US"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50000"/>
              </a:lnSpc>
              <a:spcBef>
                <a:spcPts val="0"/>
              </a:spcBef>
              <a:spcAft>
                <a:spcPts val="0"/>
              </a:spcAft>
              <a:buClr>
                <a:srgbClr val="000000"/>
              </a:buClr>
              <a:buSzPts val="1800"/>
              <a:buFont typeface="Arial" panose="020B0604020202020204"/>
              <a:buNone/>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MAGANTI NIKHIL REDDY                          21VE1A0538</a:t>
            </a: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PATNAM AKSHITHA REDDY                     21VE1A0550</a:t>
            </a: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PAGADALA SANDEEPA                               21VE1A0546</a:t>
            </a: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LINGAMGUNTA HEMANTH                       21VE1A0537  </a:t>
            </a:r>
          </a:p>
          <a:p>
            <a:pPr algn="ctr">
              <a:buSzPts val="1800"/>
            </a:pPr>
            <a:endParaRPr lang="en-US" sz="1700" b="1" dirty="0">
              <a:solidFill>
                <a:schemeClr val="dk1"/>
              </a:solidFill>
              <a:latin typeface="Times New Roman" panose="02020603050405020304"/>
              <a:ea typeface="Libre Franklin"/>
              <a:cs typeface="Times New Roman" panose="02020603050405020304"/>
              <a:sym typeface="Times New Roman" panose="02020603050405020304"/>
            </a:endParaRPr>
          </a:p>
          <a:p>
            <a:pPr algn="ctr">
              <a:buSzPts val="1800"/>
            </a:pPr>
            <a:endParaRPr lang="en-US" sz="1700" b="1" dirty="0">
              <a:solidFill>
                <a:schemeClr val="dk1"/>
              </a:solidFill>
              <a:latin typeface="Times New Roman" panose="02020603050405020304"/>
              <a:ea typeface="Libre Franklin"/>
              <a:cs typeface="Times New Roman" panose="02020603050405020304"/>
              <a:sym typeface="Times New Roman" panose="02020603050405020304"/>
            </a:endParaRP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ACADEMIC BATCH: (2021-2025)</a:t>
            </a:r>
            <a:endParaRPr lang="en-US" sz="1700"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Under the Guidance of </a:t>
            </a:r>
            <a:endParaRPr lang="en-US"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MRS. K. RAMYA LAXMI – Assistant Professor</a:t>
            </a:r>
            <a:endParaRPr lang="en-US" sz="17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endParaRPr lang="en-IN"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64831"/>
            <a:ext cx="10058400" cy="1450757"/>
          </a:xfrm>
        </p:spPr>
        <p:txBody>
          <a:bodyPr/>
          <a:lstStyle/>
          <a:p>
            <a:r>
              <a:rPr lang="en-IN" dirty="0"/>
              <a:t>Architecture Diagram</a:t>
            </a:r>
            <a:endParaRPr lang="en-US" dirty="0"/>
          </a:p>
        </p:txBody>
      </p:sp>
      <p:sp>
        <p:nvSpPr>
          <p:cNvPr id="3" name="Rectangle 2"/>
          <p:cNvSpPr/>
          <p:nvPr/>
        </p:nvSpPr>
        <p:spPr>
          <a:xfrm>
            <a:off x="3048000" y="3169624"/>
            <a:ext cx="6096000" cy="954107"/>
          </a:xfrm>
          <a:prstGeom prst="rect">
            <a:avLst/>
          </a:prstGeom>
        </p:spPr>
        <p:txBody>
          <a:bodyPr>
            <a:spAutoFit/>
          </a:bodyPr>
          <a:lstStyle/>
          <a:p>
            <a:endParaRPr lang="en-GB" dirty="0"/>
          </a:p>
          <a:p>
            <a:endParaRPr lang="en-GB" dirty="0"/>
          </a:p>
          <a:p>
            <a:endParaRPr lang="en-GB" dirty="0"/>
          </a:p>
          <a:p>
            <a:endParaRPr lang="en-GB" dirty="0"/>
          </a:p>
        </p:txBody>
      </p:sp>
      <p:pic>
        <p:nvPicPr>
          <p:cNvPr id="9" name="Picture 8"/>
          <p:cNvPicPr>
            <a:picLocks noChangeAspect="1"/>
          </p:cNvPicPr>
          <p:nvPr/>
        </p:nvPicPr>
        <p:blipFill>
          <a:blip r:embed="rId3"/>
          <a:srcRect l="23750" t="21111" r="45625" b="36667"/>
          <a:stretch>
            <a:fillRect/>
          </a:stretch>
        </p:blipFill>
        <p:spPr>
          <a:xfrm>
            <a:off x="3048000" y="1922484"/>
            <a:ext cx="5676900" cy="44024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BFD9E8A5-E69E-FC8C-52EF-3BE01C33FDF8}"/>
            </a:ext>
          </a:extLst>
        </p:cNvPr>
        <p:cNvGrpSpPr/>
        <p:nvPr/>
      </p:nvGrpSpPr>
      <p:grpSpPr>
        <a:xfrm>
          <a:off x="0" y="0"/>
          <a:ext cx="0" cy="0"/>
          <a:chOff x="0" y="0"/>
          <a:chExt cx="0" cy="0"/>
        </a:xfrm>
      </p:grpSpPr>
      <p:sp>
        <p:nvSpPr>
          <p:cNvPr id="100" name="Google Shape;100;p13">
            <a:extLst>
              <a:ext uri="{FF2B5EF4-FFF2-40B4-BE49-F238E27FC236}">
                <a16:creationId xmlns:a16="http://schemas.microsoft.com/office/drawing/2014/main" id="{F9E6FE69-C8C1-40CB-1DE1-648501824AE5}"/>
              </a:ext>
            </a:extLst>
          </p:cNvPr>
          <p:cNvSpPr txBox="1"/>
          <p:nvPr/>
        </p:nvSpPr>
        <p:spPr>
          <a:xfrm>
            <a:off x="11703325" y="1596475"/>
            <a:ext cx="488100" cy="560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Libre Franklin"/>
              <a:ea typeface="Libre Franklin"/>
              <a:cs typeface="Libre Franklin"/>
              <a:sym typeface="Libre Franklin"/>
            </a:endParaRPr>
          </a:p>
        </p:txBody>
      </p:sp>
      <p:pic>
        <p:nvPicPr>
          <p:cNvPr id="18441" name="Picture 1">
            <a:extLst>
              <a:ext uri="{FF2B5EF4-FFF2-40B4-BE49-F238E27FC236}">
                <a16:creationId xmlns:a16="http://schemas.microsoft.com/office/drawing/2014/main" id="{CE28EE9F-4697-2A87-D8E3-D2870C8F744F}"/>
              </a:ext>
            </a:extLst>
          </p:cNvPr>
          <p:cNvPicPr>
            <a:picLocks noChangeAspect="1" noChangeArrowheads="1"/>
          </p:cNvPicPr>
          <p:nvPr/>
        </p:nvPicPr>
        <p:blipFill>
          <a:blip r:embed="rId3"/>
          <a:srcRect/>
          <a:stretch>
            <a:fillRect/>
          </a:stretch>
        </p:blipFill>
        <p:spPr bwMode="auto">
          <a:xfrm>
            <a:off x="838200" y="0"/>
            <a:ext cx="1524000" cy="1381125"/>
          </a:xfrm>
          <a:prstGeom prst="rect">
            <a:avLst/>
          </a:prstGeom>
          <a:noFill/>
        </p:spPr>
      </p:pic>
      <p:sp>
        <p:nvSpPr>
          <p:cNvPr id="18440" name="AutoShape 8">
            <a:extLst>
              <a:ext uri="{FF2B5EF4-FFF2-40B4-BE49-F238E27FC236}">
                <a16:creationId xmlns:a16="http://schemas.microsoft.com/office/drawing/2014/main" id="{236CBAF7-5583-5417-F529-EEAA177AE125}"/>
              </a:ext>
            </a:extLst>
          </p:cNvPr>
          <p:cNvSpPr>
            <a:spLocks noChangeShapeType="1"/>
          </p:cNvSpPr>
          <p:nvPr/>
        </p:nvSpPr>
        <p:spPr bwMode="auto">
          <a:xfrm>
            <a:off x="0" y="1447800"/>
            <a:ext cx="12192000" cy="45719"/>
          </a:xfrm>
          <a:prstGeom prst="straightConnector1">
            <a:avLst/>
          </a:prstGeom>
          <a:noFill/>
          <a:ln w="19050">
            <a:solidFill>
              <a:srgbClr val="3399FF"/>
            </a:solidFill>
            <a:round/>
          </a:ln>
        </p:spPr>
        <p:txBody>
          <a:bodyPr vert="horz" wrap="square" lIns="91440" tIns="45720" rIns="91440" bIns="45720" numCol="1" anchor="t" anchorCtr="0" compatLnSpc="1"/>
          <a:lstStyle/>
          <a:p>
            <a:endParaRPr lang="en-US"/>
          </a:p>
        </p:txBody>
      </p:sp>
      <p:sp>
        <p:nvSpPr>
          <p:cNvPr id="18439" name="AutoShape 7">
            <a:extLst>
              <a:ext uri="{FF2B5EF4-FFF2-40B4-BE49-F238E27FC236}">
                <a16:creationId xmlns:a16="http://schemas.microsoft.com/office/drawing/2014/main" id="{A9FD63CE-2370-72A3-0C34-07014F90EC3F}"/>
              </a:ext>
            </a:extLst>
          </p:cNvPr>
          <p:cNvSpPr>
            <a:spLocks noChangeShapeType="1"/>
          </p:cNvSpPr>
          <p:nvPr/>
        </p:nvSpPr>
        <p:spPr bwMode="auto">
          <a:xfrm>
            <a:off x="0" y="1524000"/>
            <a:ext cx="12192000" cy="76200"/>
          </a:xfrm>
          <a:prstGeom prst="straightConnector1">
            <a:avLst/>
          </a:prstGeom>
          <a:noFill/>
          <a:ln w="19050">
            <a:solidFill>
              <a:srgbClr val="E36C0A"/>
            </a:solidFill>
            <a:round/>
          </a:ln>
        </p:spPr>
        <p:txBody>
          <a:bodyPr vert="horz" wrap="square" lIns="91440" tIns="45720" rIns="91440" bIns="45720" numCol="1" anchor="t" anchorCtr="0" compatLnSpc="1"/>
          <a:lstStyle/>
          <a:p>
            <a:endParaRPr lang="en-US"/>
          </a:p>
        </p:txBody>
      </p:sp>
      <p:sp>
        <p:nvSpPr>
          <p:cNvPr id="18442" name="Rectangle 10">
            <a:extLst>
              <a:ext uri="{FF2B5EF4-FFF2-40B4-BE49-F238E27FC236}">
                <a16:creationId xmlns:a16="http://schemas.microsoft.com/office/drawing/2014/main" id="{04B00D02-173C-40A5-1936-D26D832BD014}"/>
              </a:ext>
            </a:extLst>
          </p:cNvPr>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18443" name="Rectangle 11">
            <a:extLst>
              <a:ext uri="{FF2B5EF4-FFF2-40B4-BE49-F238E27FC236}">
                <a16:creationId xmlns:a16="http://schemas.microsoft.com/office/drawing/2014/main" id="{8895038A-6010-A201-166A-FE5B2ECEE577}"/>
              </a:ext>
            </a:extLst>
          </p:cNvPr>
          <p:cNvSpPr>
            <a:spLocks noChangeArrowheads="1"/>
          </p:cNvSpPr>
          <p:nvPr/>
        </p:nvSpPr>
        <p:spPr bwMode="auto">
          <a:xfrm>
            <a:off x="-277160" y="200473"/>
            <a:ext cx="12192000" cy="1477328"/>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457200" algn="ctr" defTabSz="914400" rtl="0" eaLnBrk="1" fontAlgn="base" latinLnBrk="0" hangingPunct="1">
              <a:lnSpc>
                <a:spcPct val="100000"/>
              </a:lnSpc>
              <a:spcBef>
                <a:spcPct val="0"/>
              </a:spcBef>
              <a:spcAft>
                <a:spcPct val="0"/>
              </a:spcAft>
              <a:buClrTx/>
              <a:buSzTx/>
              <a:buFontTx/>
              <a:buNone/>
              <a:tabLst>
                <a:tab pos="2865120" algn="ctr"/>
                <a:tab pos="5730875" algn="r"/>
              </a:tabLst>
            </a:pPr>
            <a:r>
              <a:rPr kumimoji="0" lang="en-US" sz="1300" b="1" i="0" u="none" strike="noStrike" cap="none" normalizeH="0" baseline="0" dirty="0">
                <a:ln>
                  <a:noFill/>
                </a:ln>
                <a:solidFill>
                  <a:srgbClr val="0070C0"/>
                </a:solidFill>
                <a:effectLst/>
                <a:latin typeface="Arial" panose="020B0604020202020204" pitchFamily="34" charset="0"/>
                <a:ea typeface="Cambria" panose="02040503050406030204" pitchFamily="18" charset="0"/>
                <a:cs typeface="Calibri" panose="020F0502020204030204" pitchFamily="34" charset="0"/>
              </a:rPr>
              <a:t>          </a:t>
            </a:r>
            <a:r>
              <a:rPr kumimoji="0" lang="en-US" sz="1800" b="1" i="0" u="none" strike="noStrike" cap="none" normalizeH="0" baseline="0" dirty="0">
                <a:ln>
                  <a:noFill/>
                </a:ln>
                <a:solidFill>
                  <a:srgbClr val="0070C0"/>
                </a:solidFill>
                <a:effectLst/>
                <a:latin typeface="Arial" panose="020B0604020202020204" pitchFamily="34" charset="0"/>
                <a:ea typeface="Cambria" panose="02040503050406030204" pitchFamily="18" charset="0"/>
                <a:cs typeface="Calibri" panose="020F0502020204030204" pitchFamily="34" charset="0"/>
              </a:rPr>
              <a:t>Sreyas Institute of Engineering and Technology</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2865120" algn="ctr"/>
                <a:tab pos="5730875" algn="r"/>
              </a:tabLst>
            </a:pPr>
            <a:r>
              <a:rPr kumimoji="0" lang="en-US" sz="1800" b="1" i="1" u="none" strike="noStrike" cap="none" normalizeH="0" baseline="0" dirty="0">
                <a:ln>
                  <a:noFill/>
                </a:ln>
                <a:solidFill>
                  <a:srgbClr val="FF0000"/>
                </a:solidFill>
                <a:effectLst/>
                <a:latin typeface="Sitka Heading" charset="0"/>
                <a:ea typeface="Cambria" panose="02040503050406030204" pitchFamily="18" charset="0"/>
                <a:cs typeface="Cambria" panose="02040503050406030204" pitchFamily="18" charset="0"/>
              </a:rPr>
              <a:t> An Autonomous Institution</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2865120" algn="ctr"/>
                <a:tab pos="5730875" algn="r"/>
              </a:tabLst>
            </a:pPr>
            <a:r>
              <a:rPr kumimoji="0" lang="en-US" sz="1800" b="0" i="0" u="none" strike="noStrike" cap="none" normalizeH="0" baseline="0" dirty="0">
                <a:ln>
                  <a:noFill/>
                </a:ln>
                <a:solidFill>
                  <a:schemeClr val="tx1"/>
                </a:solidFill>
                <a:effectLst/>
                <a:latin typeface="Palatino Linotype" panose="02040502050505030304" pitchFamily="18" charset="0"/>
                <a:ea typeface="Cambria" panose="02040503050406030204" pitchFamily="18" charset="0"/>
                <a:cs typeface="Cambria" panose="02040503050406030204" pitchFamily="18" charset="0"/>
              </a:rPr>
              <a:t>Approved by AICTE, Affiliated to JNTUH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2865120" algn="ctr"/>
                <a:tab pos="5730875" algn="r"/>
              </a:tabLst>
            </a:pPr>
            <a:r>
              <a:rPr kumimoji="0" lang="en-US" sz="1800" b="0" i="0" u="none" strike="noStrike" cap="none" normalizeH="0" baseline="0" dirty="0">
                <a:ln>
                  <a:noFill/>
                </a:ln>
                <a:solidFill>
                  <a:schemeClr val="tx1"/>
                </a:solidFill>
                <a:effectLst/>
                <a:latin typeface="Palatino Linotype" panose="02040502050505030304" pitchFamily="18" charset="0"/>
                <a:ea typeface="Cambria" panose="02040503050406030204" pitchFamily="18" charset="0"/>
                <a:cs typeface="Cambria" panose="02040503050406030204" pitchFamily="18" charset="0"/>
              </a:rPr>
              <a:t>                     Accredited by NAAC-A Grade, NBA (CSE, ECE &amp; ME) &amp; ISO 9001:2015 Certified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tab pos="2865120" algn="ctr"/>
                <a:tab pos="5730875" algn="r"/>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444" name="Rectangle 12">
            <a:extLst>
              <a:ext uri="{FF2B5EF4-FFF2-40B4-BE49-F238E27FC236}">
                <a16:creationId xmlns:a16="http://schemas.microsoft.com/office/drawing/2014/main" id="{3DC4961D-BA7C-EBA5-765C-22F791432B23}"/>
              </a:ext>
            </a:extLst>
          </p:cNvPr>
          <p:cNvSpPr>
            <a:spLocks noChangeArrowheads="1"/>
          </p:cNvSpPr>
          <p:nvPr/>
        </p:nvSpPr>
        <p:spPr bwMode="auto">
          <a:xfrm>
            <a:off x="0" y="91440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2865120" algn="ctr"/>
                <a:tab pos="5730875" algn="r"/>
              </a:tabLst>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0ABF931-D76A-E5CE-387F-AE4149603DBF}"/>
              </a:ext>
            </a:extLst>
          </p:cNvPr>
          <p:cNvSpPr txBox="1"/>
          <p:nvPr/>
        </p:nvSpPr>
        <p:spPr>
          <a:xfrm>
            <a:off x="803787" y="1548581"/>
            <a:ext cx="10587965" cy="5062924"/>
          </a:xfrm>
          <a:prstGeom prst="rect">
            <a:avLst/>
          </a:prstGeom>
          <a:noFill/>
        </p:spPr>
        <p:txBody>
          <a:bodyPr wrap="square" rtlCol="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7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REVIEW - </a:t>
            </a:r>
            <a:r>
              <a:rPr lang="en-US" sz="17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II</a:t>
            </a:r>
            <a:r>
              <a:rPr lang="en-US" sz="17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PROJECT</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ON</a:t>
            </a:r>
            <a:endParaRPr lang="en-US"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BIO-EYE: AN ADVANCED WILDLIFE DETECTION FRAMEWORK</a:t>
            </a:r>
          </a:p>
          <a:p>
            <a:pPr marL="0" marR="0" lvl="0" indent="0" algn="ctr" rtl="0">
              <a:lnSpc>
                <a:spcPct val="100000"/>
              </a:lnSpc>
              <a:spcBef>
                <a:spcPts val="0"/>
              </a:spcBef>
              <a:spcAft>
                <a:spcPts val="0"/>
              </a:spcAft>
              <a:buClr>
                <a:srgbClr val="000000"/>
              </a:buClr>
              <a:buSzPts val="24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BACHELOR OF TECHNOLOGY</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COMPUTER SCIENCE AND  ENGINEERING</a:t>
            </a:r>
          </a:p>
          <a:p>
            <a:pPr marL="0" marR="0" lvl="0" indent="0" algn="ctr" rtl="0">
              <a:lnSpc>
                <a:spcPct val="15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BY</a:t>
            </a:r>
            <a:endParaRPr lang="en-US"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50000"/>
              </a:lnSpc>
              <a:spcBef>
                <a:spcPts val="0"/>
              </a:spcBef>
              <a:spcAft>
                <a:spcPts val="0"/>
              </a:spcAft>
              <a:buClr>
                <a:srgbClr val="000000"/>
              </a:buClr>
              <a:buSzPts val="1800"/>
              <a:buFont typeface="Arial" panose="020B0604020202020204"/>
              <a:buNone/>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MAGANTI NIKHIL REDDY                          21VE1A0538</a:t>
            </a: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PATNAM AKSHITHA REDDY                     21VE1A0550</a:t>
            </a: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PAGADALA SANDEEPA                               21VE1A0546</a:t>
            </a: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LINGAMGUNTA HEMANTH                       21VE1A0537  </a:t>
            </a:r>
          </a:p>
          <a:p>
            <a:pPr algn="ctr">
              <a:buSzPts val="1800"/>
            </a:pPr>
            <a:endParaRPr lang="en-US" sz="1700" b="1" dirty="0">
              <a:solidFill>
                <a:schemeClr val="dk1"/>
              </a:solidFill>
              <a:latin typeface="Times New Roman" panose="02020603050405020304"/>
              <a:ea typeface="Libre Franklin"/>
              <a:cs typeface="Times New Roman" panose="02020603050405020304"/>
              <a:sym typeface="Times New Roman" panose="02020603050405020304"/>
            </a:endParaRPr>
          </a:p>
          <a:p>
            <a:pPr algn="ctr">
              <a:buSzPts val="1800"/>
            </a:pPr>
            <a:endParaRPr lang="en-US" sz="1700" b="1" dirty="0">
              <a:solidFill>
                <a:schemeClr val="dk1"/>
              </a:solidFill>
              <a:latin typeface="Times New Roman" panose="02020603050405020304"/>
              <a:ea typeface="Libre Franklin"/>
              <a:cs typeface="Times New Roman" panose="02020603050405020304"/>
              <a:sym typeface="Times New Roman" panose="02020603050405020304"/>
            </a:endParaRP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ACADEMIC BATCH: (2021-2025)</a:t>
            </a:r>
            <a:endParaRPr lang="en-US" sz="1700"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Under the Guidance of </a:t>
            </a:r>
            <a:endParaRPr lang="en-US"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MRS. K. RAMYA LAXMI – Assistant Professor</a:t>
            </a:r>
            <a:endParaRPr lang="en-US" sz="17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endParaRPr lang="en-IN" sz="1700" dirty="0"/>
          </a:p>
        </p:txBody>
      </p:sp>
    </p:spTree>
    <p:extLst>
      <p:ext uri="{BB962C8B-B14F-4D97-AF65-F5344CB8AC3E}">
        <p14:creationId xmlns:p14="http://schemas.microsoft.com/office/powerpoint/2010/main" val="2550180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a:t>
            </a:r>
            <a:endParaRPr lang="en-US" dirty="0"/>
          </a:p>
        </p:txBody>
      </p:sp>
      <p:sp>
        <p:nvSpPr>
          <p:cNvPr id="3" name="Text Placeholder 2"/>
          <p:cNvSpPr>
            <a:spLocks noGrp="1"/>
          </p:cNvSpPr>
          <p:nvPr>
            <p:ph type="body" idx="1"/>
          </p:nvPr>
        </p:nvSpPr>
        <p:spPr/>
        <p:txBody>
          <a:bodyPr/>
          <a:lstStyle/>
          <a:p>
            <a:pPr marL="114300" indent="0">
              <a:buNone/>
            </a:pPr>
            <a:r>
              <a:rPr lang="en-IN" b="1" dirty="0"/>
              <a:t>      1. Admin Module</a:t>
            </a:r>
          </a:p>
          <a:p>
            <a:pPr>
              <a:buFont typeface="Wingdings" panose="05000000000000000000" charset="0"/>
              <a:buChar char="Ø"/>
            </a:pPr>
            <a:r>
              <a:rPr lang="en-IN" dirty="0"/>
              <a:t>Manages the system, including dataset updates, user roles, and permissions.</a:t>
            </a:r>
          </a:p>
          <a:p>
            <a:pPr>
              <a:buFont typeface="Wingdings" panose="05000000000000000000" charset="0"/>
              <a:buChar char="Ø"/>
            </a:pPr>
            <a:r>
              <a:rPr lang="en-IN" dirty="0"/>
              <a:t>Oversees model training, retraining, and deployment for accurate species recognition.</a:t>
            </a:r>
          </a:p>
          <a:p>
            <a:pPr>
              <a:buFont typeface="Wingdings" panose="05000000000000000000" charset="0"/>
              <a:buChar char="Ø"/>
            </a:pPr>
            <a:r>
              <a:rPr lang="en-IN" dirty="0"/>
              <a:t>Monitors system performance, ensuring smooth operation and generating detailed reports.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a:t>
            </a:r>
            <a:endParaRPr lang="en-US" dirty="0"/>
          </a:p>
        </p:txBody>
      </p:sp>
      <p:sp>
        <p:nvSpPr>
          <p:cNvPr id="3" name="Text Placeholder 2"/>
          <p:cNvSpPr>
            <a:spLocks noGrp="1"/>
          </p:cNvSpPr>
          <p:nvPr>
            <p:ph type="body" idx="1"/>
          </p:nvPr>
        </p:nvSpPr>
        <p:spPr/>
        <p:txBody>
          <a:bodyPr/>
          <a:lstStyle/>
          <a:p>
            <a:r>
              <a:rPr lang="en-IN" b="1" dirty="0"/>
              <a:t>2. User Module</a:t>
            </a:r>
          </a:p>
          <a:p>
            <a:pPr>
              <a:buFont typeface="Wingdings" panose="05000000000000000000" charset="0"/>
              <a:buChar char="Ø"/>
            </a:pPr>
            <a:r>
              <a:rPr lang="en-IN" dirty="0"/>
              <a:t>Provides tools for uploading camera trap images and viewing species identification results.</a:t>
            </a:r>
          </a:p>
          <a:p>
            <a:pPr>
              <a:buFont typeface="Wingdings" panose="05000000000000000000" charset="0"/>
              <a:buChar char="Ø"/>
            </a:pPr>
            <a:r>
              <a:rPr lang="en-IN" dirty="0"/>
              <a:t>Offers interactive features like species information access and data visualization (maps, graphs).</a:t>
            </a:r>
          </a:p>
          <a:p>
            <a:pPr marL="114300" indent="0">
              <a:buNone/>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a:t>
            </a:r>
            <a:endParaRPr lang="en-US" dirty="0"/>
          </a:p>
        </p:txBody>
      </p:sp>
      <p:sp>
        <p:nvSpPr>
          <p:cNvPr id="3" name="Text Placeholder 2"/>
          <p:cNvSpPr>
            <a:spLocks noGrp="1"/>
          </p:cNvSpPr>
          <p:nvPr>
            <p:ph type="body" idx="1"/>
          </p:nvPr>
        </p:nvSpPr>
        <p:spPr/>
        <p:txBody>
          <a:bodyPr/>
          <a:lstStyle/>
          <a:p>
            <a:r>
              <a:rPr lang="en-IN" b="1" dirty="0"/>
              <a:t>3. Image Pre-processing and Segmentation Module</a:t>
            </a:r>
          </a:p>
          <a:p>
            <a:pPr>
              <a:buFont typeface="Wingdings" panose="05000000000000000000" charset="0"/>
              <a:buChar char="Ø"/>
            </a:pPr>
            <a:r>
              <a:rPr lang="en-IN" dirty="0"/>
              <a:t>Segments images to isolate animals using advanced graph-cut algorithms.</a:t>
            </a:r>
          </a:p>
          <a:p>
            <a:pPr>
              <a:buFont typeface="Wingdings" panose="05000000000000000000" charset="0"/>
              <a:buChar char="Ø"/>
            </a:pPr>
            <a:r>
              <a:rPr lang="en-IN" dirty="0"/>
              <a:t>Prepares images for recognition by normalizing size, </a:t>
            </a:r>
            <a:r>
              <a:rPr lang="en-IN" dirty="0" err="1"/>
              <a:t>color</a:t>
            </a:r>
            <a:r>
              <a:rPr lang="en-IN" dirty="0"/>
              <a:t>, and removing noise.</a:t>
            </a:r>
          </a:p>
          <a:p>
            <a:pPr>
              <a:buFont typeface="Wingdings" panose="05000000000000000000" charset="0"/>
              <a:buChar char="Ø"/>
            </a:pPr>
            <a:r>
              <a:rPr lang="en-IN" dirty="0"/>
              <a:t>Adapts to environmental challenges such as low light or motion blur for better accuracy.</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a:t>
            </a:r>
            <a:endParaRPr lang="en-US" dirty="0"/>
          </a:p>
        </p:txBody>
      </p:sp>
      <p:sp>
        <p:nvSpPr>
          <p:cNvPr id="3" name="Text Placeholder 2"/>
          <p:cNvSpPr>
            <a:spLocks noGrp="1"/>
          </p:cNvSpPr>
          <p:nvPr>
            <p:ph type="body" idx="1"/>
          </p:nvPr>
        </p:nvSpPr>
        <p:spPr/>
        <p:txBody>
          <a:bodyPr/>
          <a:lstStyle/>
          <a:p>
            <a:r>
              <a:rPr lang="en-IN" b="1" dirty="0"/>
              <a:t>4. Deep Learning-Based Recognition Module</a:t>
            </a:r>
          </a:p>
          <a:p>
            <a:pPr>
              <a:buFont typeface="Wingdings" panose="05000000000000000000" charset="0"/>
              <a:buChar char="Ø"/>
            </a:pPr>
            <a:r>
              <a:rPr lang="en-IN" dirty="0"/>
              <a:t>Leverages CNNs for automated species identification with high precision.</a:t>
            </a:r>
          </a:p>
          <a:p>
            <a:pPr>
              <a:buFont typeface="Wingdings" panose="05000000000000000000" charset="0"/>
              <a:buChar char="Ø"/>
            </a:pPr>
            <a:r>
              <a:rPr lang="en-IN" dirty="0"/>
              <a:t>Incorporates transfer learning to adapt to new species or environmental conditions.</a:t>
            </a:r>
          </a:p>
          <a:p>
            <a:pPr>
              <a:buFont typeface="Wingdings" panose="05000000000000000000" charset="0"/>
              <a:buChar char="Ø"/>
            </a:pPr>
            <a:r>
              <a:rPr lang="en-IN" dirty="0"/>
              <a:t>Outputs classification results with confidence scores for easy validation.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 Diagram </a:t>
            </a:r>
            <a:endParaRPr lang="en-US" dirty="0"/>
          </a:p>
        </p:txBody>
      </p:sp>
      <p:sp>
        <p:nvSpPr>
          <p:cNvPr id="3" name="Text Placeholder 2"/>
          <p:cNvSpPr>
            <a:spLocks noGrp="1"/>
          </p:cNvSpPr>
          <p:nvPr>
            <p:ph type="body" idx="1"/>
          </p:nvPr>
        </p:nvSpPr>
        <p:spPr/>
        <p:txBody>
          <a:bodyPr/>
          <a:lstStyle/>
          <a:p>
            <a:r>
              <a:rPr lang="en-IN" dirty="0"/>
              <a:t>                                      </a:t>
            </a:r>
            <a:endParaRPr lang="en-US" dirty="0"/>
          </a:p>
        </p:txBody>
      </p:sp>
      <p:pic>
        <p:nvPicPr>
          <p:cNvPr id="5" name="Picture 4">
            <a:extLst>
              <a:ext uri="{FF2B5EF4-FFF2-40B4-BE49-F238E27FC236}">
                <a16:creationId xmlns:a16="http://schemas.microsoft.com/office/drawing/2014/main" id="{FE2EF5BB-0D9F-8B1C-9D1C-9D740DF8CC6B}"/>
              </a:ext>
            </a:extLst>
          </p:cNvPr>
          <p:cNvPicPr>
            <a:picLocks noChangeAspect="1"/>
          </p:cNvPicPr>
          <p:nvPr/>
        </p:nvPicPr>
        <p:blipFill>
          <a:blip r:embed="rId2"/>
          <a:stretch>
            <a:fillRect/>
          </a:stretch>
        </p:blipFill>
        <p:spPr>
          <a:xfrm>
            <a:off x="2164080" y="1981200"/>
            <a:ext cx="7924800" cy="42375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 Case Diagram </a:t>
            </a:r>
            <a:endParaRPr lang="en-US" dirty="0"/>
          </a:p>
        </p:txBody>
      </p:sp>
      <p:sp>
        <p:nvSpPr>
          <p:cNvPr id="3" name="Text Placeholder 2"/>
          <p:cNvSpPr>
            <a:spLocks noGrp="1"/>
          </p:cNvSpPr>
          <p:nvPr>
            <p:ph type="body" idx="1"/>
          </p:nvPr>
        </p:nvSpPr>
        <p:spPr/>
        <p:txBody>
          <a:bodyPr/>
          <a:lstStyle/>
          <a:p>
            <a:pPr marL="114300" indent="0">
              <a:buNone/>
            </a:pPr>
            <a:r>
              <a:rPr lang="en-IN" dirty="0"/>
              <a:t>                                                                 </a:t>
            </a:r>
            <a:endParaRPr lang="en-US" dirty="0"/>
          </a:p>
        </p:txBody>
      </p:sp>
      <p:pic>
        <p:nvPicPr>
          <p:cNvPr id="5" name="Picture 4" descr="Screenshot 2024-12-25 193647"/>
          <p:cNvPicPr>
            <a:picLocks noChangeAspect="1"/>
          </p:cNvPicPr>
          <p:nvPr/>
        </p:nvPicPr>
        <p:blipFill>
          <a:blip r:embed="rId2"/>
          <a:stretch>
            <a:fillRect/>
          </a:stretch>
        </p:blipFill>
        <p:spPr>
          <a:xfrm>
            <a:off x="3540125" y="1981200"/>
            <a:ext cx="5111750" cy="43103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Activity Diagram </a:t>
            </a:r>
            <a:endParaRPr lang="en-US" dirty="0"/>
          </a:p>
        </p:txBody>
      </p:sp>
      <p:sp>
        <p:nvSpPr>
          <p:cNvPr id="3" name="Text Placeholder 2"/>
          <p:cNvSpPr>
            <a:spLocks noGrp="1"/>
          </p:cNvSpPr>
          <p:nvPr>
            <p:ph type="body" idx="1"/>
          </p:nvPr>
        </p:nvSpPr>
        <p:spPr/>
        <p:txBody>
          <a:bodyPr/>
          <a:lstStyle/>
          <a:p>
            <a:r>
              <a:rPr lang="en-IN" dirty="0"/>
              <a:t>                                                         </a:t>
            </a:r>
            <a:endParaRPr lang="en-US" dirty="0"/>
          </a:p>
        </p:txBody>
      </p:sp>
      <p:pic>
        <p:nvPicPr>
          <p:cNvPr id="5" name="Picture 4" descr="Screenshot (7)"/>
          <p:cNvPicPr>
            <a:picLocks noChangeAspect="1"/>
          </p:cNvPicPr>
          <p:nvPr/>
        </p:nvPicPr>
        <p:blipFill>
          <a:blip r:embed="rId2"/>
          <a:stretch>
            <a:fillRect/>
          </a:stretch>
        </p:blipFill>
        <p:spPr>
          <a:xfrm>
            <a:off x="3743642" y="1981200"/>
            <a:ext cx="4765675" cy="43313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52117F7D-7E54-D577-C9F1-AB85FDFFBCD6}"/>
            </a:ext>
          </a:extLst>
        </p:cNvPr>
        <p:cNvGrpSpPr/>
        <p:nvPr/>
      </p:nvGrpSpPr>
      <p:grpSpPr>
        <a:xfrm>
          <a:off x="0" y="0"/>
          <a:ext cx="0" cy="0"/>
          <a:chOff x="0" y="0"/>
          <a:chExt cx="0" cy="0"/>
        </a:xfrm>
      </p:grpSpPr>
      <p:sp>
        <p:nvSpPr>
          <p:cNvPr id="100" name="Google Shape;100;p13">
            <a:extLst>
              <a:ext uri="{FF2B5EF4-FFF2-40B4-BE49-F238E27FC236}">
                <a16:creationId xmlns:a16="http://schemas.microsoft.com/office/drawing/2014/main" id="{28FC6624-32B4-7356-8207-65E1FE7099D8}"/>
              </a:ext>
            </a:extLst>
          </p:cNvPr>
          <p:cNvSpPr txBox="1"/>
          <p:nvPr/>
        </p:nvSpPr>
        <p:spPr>
          <a:xfrm>
            <a:off x="11703325" y="1596475"/>
            <a:ext cx="488100" cy="5601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Libre Franklin"/>
              <a:ea typeface="Libre Franklin"/>
              <a:cs typeface="Libre Franklin"/>
              <a:sym typeface="Libre Franklin"/>
            </a:endParaRPr>
          </a:p>
        </p:txBody>
      </p:sp>
      <p:pic>
        <p:nvPicPr>
          <p:cNvPr id="18441" name="Picture 1">
            <a:extLst>
              <a:ext uri="{FF2B5EF4-FFF2-40B4-BE49-F238E27FC236}">
                <a16:creationId xmlns:a16="http://schemas.microsoft.com/office/drawing/2014/main" id="{9291C488-4C17-B3F5-92AF-B63CBE5442F3}"/>
              </a:ext>
            </a:extLst>
          </p:cNvPr>
          <p:cNvPicPr>
            <a:picLocks noChangeAspect="1" noChangeArrowheads="1"/>
          </p:cNvPicPr>
          <p:nvPr/>
        </p:nvPicPr>
        <p:blipFill>
          <a:blip r:embed="rId3"/>
          <a:srcRect/>
          <a:stretch>
            <a:fillRect/>
          </a:stretch>
        </p:blipFill>
        <p:spPr bwMode="auto">
          <a:xfrm>
            <a:off x="838200" y="0"/>
            <a:ext cx="1524000" cy="1381125"/>
          </a:xfrm>
          <a:prstGeom prst="rect">
            <a:avLst/>
          </a:prstGeom>
          <a:noFill/>
        </p:spPr>
      </p:pic>
      <p:sp>
        <p:nvSpPr>
          <p:cNvPr id="18440" name="AutoShape 8">
            <a:extLst>
              <a:ext uri="{FF2B5EF4-FFF2-40B4-BE49-F238E27FC236}">
                <a16:creationId xmlns:a16="http://schemas.microsoft.com/office/drawing/2014/main" id="{83401025-DBB4-5C00-633B-2F79B925BB40}"/>
              </a:ext>
            </a:extLst>
          </p:cNvPr>
          <p:cNvSpPr>
            <a:spLocks noChangeShapeType="1"/>
          </p:cNvSpPr>
          <p:nvPr/>
        </p:nvSpPr>
        <p:spPr bwMode="auto">
          <a:xfrm>
            <a:off x="0" y="1447800"/>
            <a:ext cx="12192000" cy="45719"/>
          </a:xfrm>
          <a:prstGeom prst="straightConnector1">
            <a:avLst/>
          </a:prstGeom>
          <a:noFill/>
          <a:ln w="19050">
            <a:solidFill>
              <a:srgbClr val="3399FF"/>
            </a:solidFill>
            <a:round/>
          </a:ln>
        </p:spPr>
        <p:txBody>
          <a:bodyPr vert="horz" wrap="square" lIns="91440" tIns="45720" rIns="91440" bIns="45720" numCol="1" anchor="t" anchorCtr="0" compatLnSpc="1"/>
          <a:lstStyle/>
          <a:p>
            <a:endParaRPr lang="en-US"/>
          </a:p>
        </p:txBody>
      </p:sp>
      <p:sp>
        <p:nvSpPr>
          <p:cNvPr id="18439" name="AutoShape 7">
            <a:extLst>
              <a:ext uri="{FF2B5EF4-FFF2-40B4-BE49-F238E27FC236}">
                <a16:creationId xmlns:a16="http://schemas.microsoft.com/office/drawing/2014/main" id="{C00F7508-7A63-6FBB-EA6C-1CCC75C6E6BE}"/>
              </a:ext>
            </a:extLst>
          </p:cNvPr>
          <p:cNvSpPr>
            <a:spLocks noChangeShapeType="1"/>
          </p:cNvSpPr>
          <p:nvPr/>
        </p:nvSpPr>
        <p:spPr bwMode="auto">
          <a:xfrm>
            <a:off x="0" y="1524000"/>
            <a:ext cx="12192000" cy="76200"/>
          </a:xfrm>
          <a:prstGeom prst="straightConnector1">
            <a:avLst/>
          </a:prstGeom>
          <a:noFill/>
          <a:ln w="19050">
            <a:solidFill>
              <a:srgbClr val="E36C0A"/>
            </a:solidFill>
            <a:round/>
          </a:ln>
        </p:spPr>
        <p:txBody>
          <a:bodyPr vert="horz" wrap="square" lIns="91440" tIns="45720" rIns="91440" bIns="45720" numCol="1" anchor="t" anchorCtr="0" compatLnSpc="1"/>
          <a:lstStyle/>
          <a:p>
            <a:endParaRPr lang="en-US"/>
          </a:p>
        </p:txBody>
      </p:sp>
      <p:sp>
        <p:nvSpPr>
          <p:cNvPr id="18442" name="Rectangle 10">
            <a:extLst>
              <a:ext uri="{FF2B5EF4-FFF2-40B4-BE49-F238E27FC236}">
                <a16:creationId xmlns:a16="http://schemas.microsoft.com/office/drawing/2014/main" id="{786E5B28-8AD6-33FF-44D7-EEE8CAE60D41}"/>
              </a:ext>
            </a:extLst>
          </p:cNvPr>
          <p:cNvSpPr>
            <a:spLocks noChangeArrowheads="1"/>
          </p:cNvSpPr>
          <p:nvPr/>
        </p:nvSpPr>
        <p:spPr bwMode="auto">
          <a:xfrm>
            <a:off x="0" y="0"/>
            <a:ext cx="12192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en-US"/>
          </a:p>
        </p:txBody>
      </p:sp>
      <p:sp>
        <p:nvSpPr>
          <p:cNvPr id="18443" name="Rectangle 11">
            <a:extLst>
              <a:ext uri="{FF2B5EF4-FFF2-40B4-BE49-F238E27FC236}">
                <a16:creationId xmlns:a16="http://schemas.microsoft.com/office/drawing/2014/main" id="{381E9F29-6F55-77E9-32D3-1278E9E64D18}"/>
              </a:ext>
            </a:extLst>
          </p:cNvPr>
          <p:cNvSpPr>
            <a:spLocks noChangeArrowheads="1"/>
          </p:cNvSpPr>
          <p:nvPr/>
        </p:nvSpPr>
        <p:spPr bwMode="auto">
          <a:xfrm>
            <a:off x="-277160" y="200473"/>
            <a:ext cx="12192000" cy="1477328"/>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457200" algn="ctr" defTabSz="914400" rtl="0" eaLnBrk="1" fontAlgn="base" latinLnBrk="0" hangingPunct="1">
              <a:lnSpc>
                <a:spcPct val="100000"/>
              </a:lnSpc>
              <a:spcBef>
                <a:spcPct val="0"/>
              </a:spcBef>
              <a:spcAft>
                <a:spcPct val="0"/>
              </a:spcAft>
              <a:buClrTx/>
              <a:buSzTx/>
              <a:buFontTx/>
              <a:buNone/>
              <a:tabLst>
                <a:tab pos="2865120" algn="ctr"/>
                <a:tab pos="5730875" algn="r"/>
              </a:tabLst>
            </a:pPr>
            <a:r>
              <a:rPr kumimoji="0" lang="en-US" sz="1300" b="1" i="0" u="none" strike="noStrike" cap="none" normalizeH="0" baseline="0" dirty="0">
                <a:ln>
                  <a:noFill/>
                </a:ln>
                <a:solidFill>
                  <a:srgbClr val="0070C0"/>
                </a:solidFill>
                <a:effectLst/>
                <a:latin typeface="Arial" panose="020B0604020202020204" pitchFamily="34" charset="0"/>
                <a:ea typeface="Cambria" panose="02040503050406030204" pitchFamily="18" charset="0"/>
                <a:cs typeface="Calibri" panose="020F0502020204030204" pitchFamily="34" charset="0"/>
              </a:rPr>
              <a:t>          </a:t>
            </a:r>
            <a:r>
              <a:rPr kumimoji="0" lang="en-US" sz="1800" b="1" i="0" u="none" strike="noStrike" cap="none" normalizeH="0" baseline="0" dirty="0">
                <a:ln>
                  <a:noFill/>
                </a:ln>
                <a:solidFill>
                  <a:srgbClr val="0070C0"/>
                </a:solidFill>
                <a:effectLst/>
                <a:latin typeface="Arial" panose="020B0604020202020204" pitchFamily="34" charset="0"/>
                <a:ea typeface="Cambria" panose="02040503050406030204" pitchFamily="18" charset="0"/>
                <a:cs typeface="Calibri" panose="020F0502020204030204" pitchFamily="34" charset="0"/>
              </a:rPr>
              <a:t>Sreyas Institute of Engineering and Technology</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2865120" algn="ctr"/>
                <a:tab pos="5730875" algn="r"/>
              </a:tabLst>
            </a:pPr>
            <a:r>
              <a:rPr kumimoji="0" lang="en-US" sz="1800" b="1" i="1" u="none" strike="noStrike" cap="none" normalizeH="0" baseline="0" dirty="0">
                <a:ln>
                  <a:noFill/>
                </a:ln>
                <a:solidFill>
                  <a:srgbClr val="FF0000"/>
                </a:solidFill>
                <a:effectLst/>
                <a:latin typeface="Sitka Heading" charset="0"/>
                <a:ea typeface="Cambria" panose="02040503050406030204" pitchFamily="18" charset="0"/>
                <a:cs typeface="Cambria" panose="02040503050406030204" pitchFamily="18" charset="0"/>
              </a:rPr>
              <a:t> An Autonomous Institution</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2865120" algn="ctr"/>
                <a:tab pos="5730875" algn="r"/>
              </a:tabLst>
            </a:pPr>
            <a:r>
              <a:rPr kumimoji="0" lang="en-US" sz="1800" b="0" i="0" u="none" strike="noStrike" cap="none" normalizeH="0" baseline="0" dirty="0">
                <a:ln>
                  <a:noFill/>
                </a:ln>
                <a:solidFill>
                  <a:schemeClr val="tx1"/>
                </a:solidFill>
                <a:effectLst/>
                <a:latin typeface="Palatino Linotype" panose="02040502050505030304" pitchFamily="18" charset="0"/>
                <a:ea typeface="Cambria" panose="02040503050406030204" pitchFamily="18" charset="0"/>
                <a:cs typeface="Cambria" panose="02040503050406030204" pitchFamily="18" charset="0"/>
              </a:rPr>
              <a:t>Approved by AICTE, Affiliated to JNTUH</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2865120" algn="ctr"/>
                <a:tab pos="5730875" algn="r"/>
              </a:tabLst>
            </a:pPr>
            <a:r>
              <a:rPr kumimoji="0" lang="en-US" sz="1800" b="0" i="0" u="none" strike="noStrike" cap="none" normalizeH="0" baseline="0" dirty="0">
                <a:ln>
                  <a:noFill/>
                </a:ln>
                <a:solidFill>
                  <a:schemeClr val="tx1"/>
                </a:solidFill>
                <a:effectLst/>
                <a:latin typeface="Palatino Linotype" panose="02040502050505030304" pitchFamily="18" charset="0"/>
                <a:ea typeface="Cambria" panose="02040503050406030204" pitchFamily="18" charset="0"/>
                <a:cs typeface="Cambria" panose="02040503050406030204" pitchFamily="18" charset="0"/>
              </a:rPr>
              <a:t>                     Accredited by NAAC-A Grade, NBA (CSE, ECE &amp; ME) &amp; ISO 9001:2015 Certified</a:t>
            </a: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457200" algn="l" defTabSz="914400" rtl="0" eaLnBrk="0" fontAlgn="base" latinLnBrk="0" hangingPunct="0">
              <a:lnSpc>
                <a:spcPct val="100000"/>
              </a:lnSpc>
              <a:spcBef>
                <a:spcPct val="0"/>
              </a:spcBef>
              <a:spcAft>
                <a:spcPct val="0"/>
              </a:spcAft>
              <a:buClrTx/>
              <a:buSzTx/>
              <a:buFontTx/>
              <a:buNone/>
              <a:tabLst>
                <a:tab pos="2865120" algn="ctr"/>
                <a:tab pos="5730875" algn="r"/>
              </a:tabLst>
            </a:pPr>
            <a:endParaRPr kumimoji="0" lang="en-US"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444" name="Rectangle 12">
            <a:extLst>
              <a:ext uri="{FF2B5EF4-FFF2-40B4-BE49-F238E27FC236}">
                <a16:creationId xmlns:a16="http://schemas.microsoft.com/office/drawing/2014/main" id="{14E66092-4FFE-E15A-3043-131ED6086FFC}"/>
              </a:ext>
            </a:extLst>
          </p:cNvPr>
          <p:cNvSpPr>
            <a:spLocks noChangeArrowheads="1"/>
          </p:cNvSpPr>
          <p:nvPr/>
        </p:nvSpPr>
        <p:spPr bwMode="auto">
          <a:xfrm>
            <a:off x="0" y="914400"/>
            <a:ext cx="12192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tabLst>
                <a:tab pos="2865120" algn="ctr"/>
                <a:tab pos="5730875" algn="r"/>
              </a:tabLst>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36F4E1F-FCD6-C304-0247-9C541E21DE26}"/>
              </a:ext>
            </a:extLst>
          </p:cNvPr>
          <p:cNvSpPr txBox="1"/>
          <p:nvPr/>
        </p:nvSpPr>
        <p:spPr>
          <a:xfrm>
            <a:off x="803787" y="1548581"/>
            <a:ext cx="10587965" cy="5062924"/>
          </a:xfrm>
          <a:prstGeom prst="rect">
            <a:avLst/>
          </a:prstGeom>
          <a:noFill/>
        </p:spPr>
        <p:txBody>
          <a:bodyPr wrap="square" rtlCol="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7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REVIEW – </a:t>
            </a:r>
            <a:r>
              <a:rPr lang="en-US" sz="17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III</a:t>
            </a:r>
            <a:endParaRPr lang="en-US" sz="17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 PROJECT</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ON</a:t>
            </a:r>
            <a:endParaRPr lang="en-US"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BIO-EYE: AN ADVANCED WILDLIFE DETECTION FRAMEWORK</a:t>
            </a:r>
          </a:p>
          <a:p>
            <a:pPr marL="0" marR="0" lvl="0" indent="0" algn="ctr" rtl="0">
              <a:lnSpc>
                <a:spcPct val="100000"/>
              </a:lnSpc>
              <a:spcBef>
                <a:spcPts val="0"/>
              </a:spcBef>
              <a:spcAft>
                <a:spcPts val="0"/>
              </a:spcAft>
              <a:buClr>
                <a:srgbClr val="000000"/>
              </a:buClr>
              <a:buSzPts val="24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BACHELOR OF TECHNOLOGY</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a:t>
            </a: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COMPUTER SCIENCE AND  ENGINEERING</a:t>
            </a:r>
          </a:p>
          <a:p>
            <a:pPr marL="0" marR="0" lvl="0" indent="0" algn="ctr" rtl="0">
              <a:lnSpc>
                <a:spcPct val="15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BY</a:t>
            </a:r>
            <a:endParaRPr lang="en-US"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50000"/>
              </a:lnSpc>
              <a:spcBef>
                <a:spcPts val="0"/>
              </a:spcBef>
              <a:spcAft>
                <a:spcPts val="0"/>
              </a:spcAft>
              <a:buClr>
                <a:srgbClr val="000000"/>
              </a:buClr>
              <a:buSzPts val="1800"/>
              <a:buFont typeface="Arial" panose="020B0604020202020204"/>
              <a:buNone/>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MAGANTI NIKHIL REDDY                          21VE1A0538</a:t>
            </a: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PATNAM AKSHITHA REDDY                     21VE1A0550</a:t>
            </a: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PAGADALA SANDEEPA                               21VE1A0546</a:t>
            </a: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  LINGAMGUNTA HEMANTH                       21VE1A0537  </a:t>
            </a:r>
          </a:p>
          <a:p>
            <a:pPr algn="ctr">
              <a:buSzPts val="1800"/>
            </a:pPr>
            <a:endParaRPr lang="en-US" sz="1700" b="1" dirty="0">
              <a:solidFill>
                <a:schemeClr val="dk1"/>
              </a:solidFill>
              <a:latin typeface="Times New Roman" panose="02020603050405020304"/>
              <a:ea typeface="Libre Franklin"/>
              <a:cs typeface="Times New Roman" panose="02020603050405020304"/>
              <a:sym typeface="Times New Roman" panose="02020603050405020304"/>
            </a:endParaRPr>
          </a:p>
          <a:p>
            <a:pPr algn="ctr">
              <a:buSzPts val="1800"/>
            </a:pPr>
            <a:endParaRPr lang="en-US" sz="1700" b="1" dirty="0">
              <a:solidFill>
                <a:schemeClr val="dk1"/>
              </a:solidFill>
              <a:latin typeface="Times New Roman" panose="02020603050405020304"/>
              <a:ea typeface="Libre Franklin"/>
              <a:cs typeface="Times New Roman" panose="02020603050405020304"/>
              <a:sym typeface="Times New Roman" panose="02020603050405020304"/>
            </a:endParaRPr>
          </a:p>
          <a:p>
            <a:pPr algn="ctr">
              <a:buSzPts val="1800"/>
            </a:pPr>
            <a:r>
              <a:rPr lang="en-US" sz="1700" b="1" dirty="0">
                <a:solidFill>
                  <a:schemeClr val="dk1"/>
                </a:solidFill>
                <a:latin typeface="Times New Roman" panose="02020603050405020304"/>
                <a:ea typeface="Libre Franklin"/>
                <a:cs typeface="Times New Roman" panose="02020603050405020304"/>
                <a:sym typeface="Times New Roman" panose="02020603050405020304"/>
              </a:rPr>
              <a:t>ACADEMIC BATCH: (2021-2025)</a:t>
            </a:r>
            <a:endParaRPr lang="en-US" sz="1700" dirty="0">
              <a:solidFill>
                <a:schemeClr val="dk1"/>
              </a:solidFill>
              <a:latin typeface="Libre Franklin"/>
              <a:ea typeface="Libre Franklin"/>
              <a:cs typeface="Libre Franklin"/>
              <a:sym typeface="Libre Franklin"/>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Under the Guidance of </a:t>
            </a:r>
            <a:endParaRPr lang="en-US"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00000"/>
              </a:buClr>
              <a:buSzPts val="1800"/>
              <a:buFont typeface="Arial" panose="020B0604020202020204"/>
              <a:buNone/>
            </a:pPr>
            <a:r>
              <a:rPr lang="en-US" sz="17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MRS. K. RAMYA LAXMI – Assistant Professor</a:t>
            </a:r>
            <a:endParaRPr lang="en-US" sz="17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endParaRPr lang="en-IN" sz="1700" dirty="0"/>
          </a:p>
        </p:txBody>
      </p:sp>
    </p:spTree>
    <p:extLst>
      <p:ext uri="{BB962C8B-B14F-4D97-AF65-F5344CB8AC3E}">
        <p14:creationId xmlns:p14="http://schemas.microsoft.com/office/powerpoint/2010/main" val="567640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10058400" cy="1450757"/>
          </a:xfrm>
        </p:spPr>
        <p:txBody>
          <a:bodyPr/>
          <a:lstStyle/>
          <a:p>
            <a:r>
              <a:rPr lang="en-US" dirty="0"/>
              <a:t>Content</a:t>
            </a:r>
          </a:p>
        </p:txBody>
      </p:sp>
      <p:sp>
        <p:nvSpPr>
          <p:cNvPr id="3" name="Text Placeholder 2"/>
          <p:cNvSpPr>
            <a:spLocks noGrp="1"/>
          </p:cNvSpPr>
          <p:nvPr>
            <p:ph type="body" idx="1"/>
          </p:nvPr>
        </p:nvSpPr>
        <p:spPr>
          <a:xfrm>
            <a:off x="1828800" y="2057400"/>
            <a:ext cx="10058400" cy="3657600"/>
          </a:xfrm>
        </p:spPr>
        <p:txBody>
          <a:bodyPr numCol="2"/>
          <a:lstStyle/>
          <a:p>
            <a:pPr>
              <a:lnSpc>
                <a:spcPct val="100000"/>
              </a:lnSpc>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Abstract</a:t>
            </a:r>
          </a:p>
          <a:p>
            <a:pPr>
              <a:lnSpc>
                <a:spcPct val="100000"/>
              </a:lnSpc>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Existing System</a:t>
            </a:r>
          </a:p>
          <a:p>
            <a:pPr>
              <a:lnSpc>
                <a:spcPct val="100000"/>
              </a:lnSpc>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Drawbacks of Existing System</a:t>
            </a:r>
          </a:p>
          <a:p>
            <a:pPr>
              <a:lnSpc>
                <a:spcPct val="100000"/>
              </a:lnSpc>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Proposed System</a:t>
            </a:r>
          </a:p>
          <a:p>
            <a:pPr>
              <a:lnSpc>
                <a:spcPct val="100000"/>
              </a:lnSpc>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Merits of Proposed System</a:t>
            </a:r>
          </a:p>
          <a:p>
            <a:pPr>
              <a:lnSpc>
                <a:spcPct val="100000"/>
              </a:lnSpc>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System Requirements</a:t>
            </a:r>
          </a:p>
          <a:p>
            <a:pPr>
              <a:lnSpc>
                <a:spcPct val="100000"/>
              </a:lnSpc>
              <a:buFont typeface="Wingdings" panose="05000000000000000000" pitchFamily="2" charset="2"/>
              <a:buChar char="Ø"/>
            </a:pPr>
            <a:r>
              <a:rPr lang="en-US" sz="1800" b="1" dirty="0">
                <a:solidFill>
                  <a:schemeClr val="tx1"/>
                </a:solidFill>
                <a:latin typeface="Times New Roman" panose="02020603050405020304" pitchFamily="18" charset="0"/>
                <a:cs typeface="Times New Roman" panose="02020603050405020304" pitchFamily="18" charset="0"/>
              </a:rPr>
              <a:t>User Requirements</a:t>
            </a:r>
          </a:p>
          <a:p>
            <a:pPr>
              <a:lnSpc>
                <a:spcPct val="10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Architecture Diagram</a:t>
            </a:r>
          </a:p>
          <a:p>
            <a:pPr>
              <a:lnSpc>
                <a:spcPct val="100000"/>
              </a:lnSpc>
              <a:buFont typeface="Wingdings" panose="05000000000000000000" pitchFamily="2" charset="2"/>
              <a:buChar char="Ø"/>
            </a:pPr>
            <a:endParaRPr lang="en-IN" sz="1800" b="1" dirty="0">
              <a:solidFill>
                <a:schemeClr val="tx1"/>
              </a:solidFill>
              <a:latin typeface="Times New Roman" panose="02020603050405020304" pitchFamily="18" charset="0"/>
              <a:cs typeface="Times New Roman" panose="02020603050405020304" pitchFamily="18" charset="0"/>
            </a:endParaRPr>
          </a:p>
          <a:p>
            <a:pPr marL="114300" indent="0">
              <a:lnSpc>
                <a:spcPct val="100000"/>
              </a:lnSpc>
              <a:buNone/>
            </a:pPr>
            <a:endParaRPr lang="en-IN" sz="1800" b="1" dirty="0">
              <a:solidFill>
                <a:schemeClr val="tx1"/>
              </a:solidFill>
              <a:latin typeface="Times New Roman" panose="02020603050405020304" pitchFamily="18" charset="0"/>
              <a:cs typeface="Times New Roman" panose="02020603050405020304" pitchFamily="18" charset="0"/>
            </a:endParaRPr>
          </a:p>
          <a:p>
            <a:pPr>
              <a:lnSpc>
                <a:spcPct val="10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Modules</a:t>
            </a:r>
          </a:p>
          <a:p>
            <a:pPr>
              <a:lnSpc>
                <a:spcPct val="10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UML Diagrams </a:t>
            </a:r>
          </a:p>
          <a:p>
            <a:pPr>
              <a:lnSpc>
                <a:spcPct val="10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Testing and Its Types</a:t>
            </a:r>
          </a:p>
          <a:p>
            <a:pPr>
              <a:lnSpc>
                <a:spcPct val="10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Test Cases</a:t>
            </a:r>
          </a:p>
          <a:p>
            <a:pPr>
              <a:lnSpc>
                <a:spcPct val="10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Outputs</a:t>
            </a:r>
          </a:p>
          <a:p>
            <a:pPr>
              <a:lnSpc>
                <a:spcPct val="10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Challenges and Limitations </a:t>
            </a:r>
          </a:p>
          <a:p>
            <a:pPr>
              <a:lnSpc>
                <a:spcPct val="10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Future Scope or Enhancements</a:t>
            </a:r>
          </a:p>
          <a:p>
            <a:pPr>
              <a:lnSpc>
                <a:spcPct val="100000"/>
              </a:lnSpc>
              <a:buFont typeface="Wingdings" panose="05000000000000000000" pitchFamily="2" charset="2"/>
              <a:buChar char="Ø"/>
            </a:pPr>
            <a:r>
              <a:rPr lang="en-IN" sz="1800" b="1" dirty="0">
                <a:solidFill>
                  <a:schemeClr val="tx1"/>
                </a:solidFill>
                <a:latin typeface="Times New Roman" panose="02020603050405020304" pitchFamily="18" charset="0"/>
                <a:cs typeface="Times New Roman" panose="02020603050405020304" pitchFamily="18" charset="0"/>
              </a:rPr>
              <a:t>Conclusion</a:t>
            </a:r>
          </a:p>
          <a:p>
            <a:pPr>
              <a:buFont typeface="Wingdings" panose="05000000000000000000" pitchFamily="2" charset="2"/>
              <a:buChar char="Ø"/>
            </a:pPr>
            <a:endParaRPr lang="en-US" dirty="0">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9539-C81C-63A1-3F90-C62E79361670}"/>
              </a:ext>
            </a:extLst>
          </p:cNvPr>
          <p:cNvSpPr>
            <a:spLocks noGrp="1"/>
          </p:cNvSpPr>
          <p:nvPr>
            <p:ph type="title"/>
          </p:nvPr>
        </p:nvSpPr>
        <p:spPr>
          <a:xfrm>
            <a:off x="1066800" y="228600"/>
            <a:ext cx="10058400" cy="1524000"/>
          </a:xfrm>
        </p:spPr>
        <p:txBody>
          <a:bodyPr/>
          <a:lstStyle/>
          <a:p>
            <a:r>
              <a:rPr lang="en-US" dirty="0"/>
              <a:t>Testing and Its Types</a:t>
            </a:r>
            <a:endParaRPr lang="en-IN" dirty="0"/>
          </a:p>
        </p:txBody>
      </p:sp>
      <p:sp>
        <p:nvSpPr>
          <p:cNvPr id="3" name="Text Placeholder 2">
            <a:extLst>
              <a:ext uri="{FF2B5EF4-FFF2-40B4-BE49-F238E27FC236}">
                <a16:creationId xmlns:a16="http://schemas.microsoft.com/office/drawing/2014/main" id="{F0BC1872-069C-9E68-A609-35B526344499}"/>
              </a:ext>
            </a:extLst>
          </p:cNvPr>
          <p:cNvSpPr>
            <a:spLocks noGrp="1"/>
          </p:cNvSpPr>
          <p:nvPr>
            <p:ph type="body" idx="1"/>
          </p:nvPr>
        </p:nvSpPr>
        <p:spPr>
          <a:xfrm>
            <a:off x="1097280" y="2057401"/>
            <a:ext cx="10058400" cy="3811692"/>
          </a:xfrm>
        </p:spPr>
        <p:txBody>
          <a:bodyPr/>
          <a:lstStyle/>
          <a:p>
            <a:pPr marL="114300" indent="0">
              <a:buNone/>
            </a:pPr>
            <a:r>
              <a:rPr lang="en-US" sz="1800" b="1" dirty="0"/>
              <a:t>Testing</a:t>
            </a:r>
            <a:r>
              <a:rPr lang="en-US" sz="1800" dirty="0"/>
              <a:t> </a:t>
            </a:r>
            <a:r>
              <a:rPr lang="en-US" sz="1800" b="1" dirty="0"/>
              <a:t>Definition</a:t>
            </a:r>
            <a:r>
              <a:rPr lang="en-US" sz="1800" dirty="0"/>
              <a:t>: </a:t>
            </a:r>
            <a:r>
              <a:rPr lang="en-US" sz="1400" dirty="0"/>
              <a:t>“Testing is the process of evaluating a system or its components to verify that it meets specified requirements and works as intended.”</a:t>
            </a:r>
          </a:p>
          <a:p>
            <a:pPr marL="114300" indent="0">
              <a:buNone/>
            </a:pPr>
            <a:r>
              <a:rPr lang="en-US" sz="1600" b="1" dirty="0"/>
              <a:t>Types of Testing:</a:t>
            </a:r>
          </a:p>
          <a:p>
            <a:pPr algn="just">
              <a:buFont typeface="Wingdings" panose="05000000000000000000" pitchFamily="2" charset="2"/>
              <a:buChar char="Ø"/>
            </a:pPr>
            <a:r>
              <a:rPr lang="en-US" sz="1500" b="1" dirty="0"/>
              <a:t>Manual Testing</a:t>
            </a:r>
            <a:r>
              <a:rPr lang="en-US" sz="1500" dirty="0"/>
              <a:t>: Performed without automated tools.</a:t>
            </a:r>
          </a:p>
          <a:p>
            <a:pPr algn="just">
              <a:buFont typeface="Wingdings" panose="05000000000000000000" pitchFamily="2" charset="2"/>
              <a:buChar char="Ø"/>
            </a:pPr>
            <a:r>
              <a:rPr lang="en-US" sz="1500" b="1" dirty="0"/>
              <a:t>Automated Testing: </a:t>
            </a:r>
            <a:r>
              <a:rPr lang="en-US" sz="1500" dirty="0"/>
              <a:t>Performed using scripts/tools.</a:t>
            </a:r>
          </a:p>
          <a:p>
            <a:pPr marL="114300" indent="0" algn="just">
              <a:buNone/>
            </a:pPr>
            <a:r>
              <a:rPr lang="en-US" sz="1600" b="1" dirty="0"/>
              <a:t>Categories:</a:t>
            </a:r>
          </a:p>
          <a:p>
            <a:pPr algn="just">
              <a:buFont typeface="Wingdings" panose="05000000000000000000" pitchFamily="2" charset="2"/>
              <a:buChar char="Ø"/>
            </a:pPr>
            <a:r>
              <a:rPr lang="en-US" sz="1500" b="1" dirty="0"/>
              <a:t>Functional Testing</a:t>
            </a:r>
            <a:r>
              <a:rPr lang="en-US" sz="1500" dirty="0"/>
              <a:t>: Verifies the system’s Functionality (</a:t>
            </a:r>
            <a:r>
              <a:rPr lang="en-US" sz="1500" dirty="0" err="1"/>
              <a:t>e.g</a:t>
            </a:r>
            <a:r>
              <a:rPr lang="en-US" sz="1500" dirty="0"/>
              <a:t>: Unit Testing, Integration Testing).</a:t>
            </a:r>
          </a:p>
          <a:p>
            <a:pPr algn="just">
              <a:buFont typeface="Wingdings" panose="05000000000000000000" pitchFamily="2" charset="2"/>
              <a:buChar char="Ø"/>
            </a:pPr>
            <a:r>
              <a:rPr lang="en-US" sz="1500" b="1" dirty="0"/>
              <a:t>Non-Functional Testing: </a:t>
            </a:r>
            <a:r>
              <a:rPr lang="en-US" sz="1500" dirty="0"/>
              <a:t>Tests aspects like performance (</a:t>
            </a:r>
            <a:r>
              <a:rPr lang="en-US" sz="1500" dirty="0" err="1"/>
              <a:t>e.g</a:t>
            </a:r>
            <a:r>
              <a:rPr lang="en-US" sz="1500" dirty="0"/>
              <a:t>: Load Testing).</a:t>
            </a:r>
          </a:p>
          <a:p>
            <a:pPr algn="just">
              <a:buFont typeface="Wingdings" panose="05000000000000000000" pitchFamily="2" charset="2"/>
              <a:buChar char="Ø"/>
            </a:pPr>
            <a:r>
              <a:rPr lang="en-US" sz="1500" b="1" dirty="0"/>
              <a:t>White-Box Testing: </a:t>
            </a:r>
            <a:r>
              <a:rPr lang="en-US" sz="1500" dirty="0"/>
              <a:t>Focuses on internal code.</a:t>
            </a:r>
          </a:p>
          <a:p>
            <a:pPr algn="just">
              <a:buFont typeface="Wingdings" panose="05000000000000000000" pitchFamily="2" charset="2"/>
              <a:buChar char="Ø"/>
            </a:pPr>
            <a:r>
              <a:rPr lang="en-US" sz="1500" b="1" dirty="0"/>
              <a:t>Black-Box Testing: </a:t>
            </a:r>
            <a:r>
              <a:rPr lang="en-US" sz="1500" dirty="0"/>
              <a:t>Focuses on outputs without internal code knowledge.</a:t>
            </a:r>
          </a:p>
        </p:txBody>
      </p:sp>
    </p:spTree>
    <p:extLst>
      <p:ext uri="{BB962C8B-B14F-4D97-AF65-F5344CB8AC3E}">
        <p14:creationId xmlns:p14="http://schemas.microsoft.com/office/powerpoint/2010/main" val="96431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FC90-B08E-CDA7-9C10-11164B9166B1}"/>
              </a:ext>
            </a:extLst>
          </p:cNvPr>
          <p:cNvSpPr>
            <a:spLocks noGrp="1"/>
          </p:cNvSpPr>
          <p:nvPr>
            <p:ph type="title"/>
          </p:nvPr>
        </p:nvSpPr>
        <p:spPr>
          <a:xfrm>
            <a:off x="381000" y="286603"/>
            <a:ext cx="10774680" cy="702305"/>
          </a:xfrm>
        </p:spPr>
        <p:txBody>
          <a:bodyPr/>
          <a:lstStyle/>
          <a:p>
            <a:r>
              <a:rPr lang="en-US" sz="4400" dirty="0"/>
              <a:t>Test Cases:</a:t>
            </a:r>
            <a:endParaRPr lang="en-IN" sz="4400" dirty="0"/>
          </a:p>
        </p:txBody>
      </p:sp>
      <p:sp>
        <p:nvSpPr>
          <p:cNvPr id="3" name="Text Placeholder 2">
            <a:extLst>
              <a:ext uri="{FF2B5EF4-FFF2-40B4-BE49-F238E27FC236}">
                <a16:creationId xmlns:a16="http://schemas.microsoft.com/office/drawing/2014/main" id="{F52D4586-D565-EEF4-2A18-8FD97F38E490}"/>
              </a:ext>
            </a:extLst>
          </p:cNvPr>
          <p:cNvSpPr>
            <a:spLocks noGrp="1"/>
          </p:cNvSpPr>
          <p:nvPr>
            <p:ph type="body" idx="1"/>
          </p:nvPr>
        </p:nvSpPr>
        <p:spPr/>
        <p:txBody>
          <a:bodyPr/>
          <a:lstStyle/>
          <a:p>
            <a:endParaRPr lang="en-IN" dirty="0"/>
          </a:p>
        </p:txBody>
      </p:sp>
      <p:graphicFrame>
        <p:nvGraphicFramePr>
          <p:cNvPr id="4" name="Table 3">
            <a:extLst>
              <a:ext uri="{FF2B5EF4-FFF2-40B4-BE49-F238E27FC236}">
                <a16:creationId xmlns:a16="http://schemas.microsoft.com/office/drawing/2014/main" id="{5395A7E5-009D-1E01-C1FE-DA869FC867D3}"/>
              </a:ext>
            </a:extLst>
          </p:cNvPr>
          <p:cNvGraphicFramePr>
            <a:graphicFrameLocks noGrp="1"/>
          </p:cNvGraphicFramePr>
          <p:nvPr>
            <p:extLst>
              <p:ext uri="{D42A27DB-BD31-4B8C-83A1-F6EECF244321}">
                <p14:modId xmlns:p14="http://schemas.microsoft.com/office/powerpoint/2010/main" val="2686338389"/>
              </p:ext>
            </p:extLst>
          </p:nvPr>
        </p:nvGraphicFramePr>
        <p:xfrm>
          <a:off x="457200" y="1066800"/>
          <a:ext cx="11277600" cy="5010352"/>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908989465"/>
                    </a:ext>
                  </a:extLst>
                </a:gridCol>
                <a:gridCol w="2362200">
                  <a:extLst>
                    <a:ext uri="{9D8B030D-6E8A-4147-A177-3AD203B41FA5}">
                      <a16:colId xmlns:a16="http://schemas.microsoft.com/office/drawing/2014/main" val="3740289911"/>
                    </a:ext>
                  </a:extLst>
                </a:gridCol>
                <a:gridCol w="2971800">
                  <a:extLst>
                    <a:ext uri="{9D8B030D-6E8A-4147-A177-3AD203B41FA5}">
                      <a16:colId xmlns:a16="http://schemas.microsoft.com/office/drawing/2014/main" val="2801042551"/>
                    </a:ext>
                  </a:extLst>
                </a:gridCol>
                <a:gridCol w="2286000">
                  <a:extLst>
                    <a:ext uri="{9D8B030D-6E8A-4147-A177-3AD203B41FA5}">
                      <a16:colId xmlns:a16="http://schemas.microsoft.com/office/drawing/2014/main" val="987337692"/>
                    </a:ext>
                  </a:extLst>
                </a:gridCol>
                <a:gridCol w="1752600">
                  <a:extLst>
                    <a:ext uri="{9D8B030D-6E8A-4147-A177-3AD203B41FA5}">
                      <a16:colId xmlns:a16="http://schemas.microsoft.com/office/drawing/2014/main" val="10451044"/>
                    </a:ext>
                  </a:extLst>
                </a:gridCol>
                <a:gridCol w="1295400">
                  <a:extLst>
                    <a:ext uri="{9D8B030D-6E8A-4147-A177-3AD203B41FA5}">
                      <a16:colId xmlns:a16="http://schemas.microsoft.com/office/drawing/2014/main" val="1032319939"/>
                    </a:ext>
                  </a:extLst>
                </a:gridCol>
              </a:tblGrid>
              <a:tr h="457200">
                <a:tc>
                  <a:txBody>
                    <a:bodyPr/>
                    <a:lstStyle/>
                    <a:p>
                      <a:pPr algn="ctr">
                        <a:lnSpc>
                          <a:spcPct val="150000"/>
                        </a:lnSpc>
                      </a:pPr>
                      <a:r>
                        <a:rPr lang="en-US" sz="1600" dirty="0"/>
                        <a:t>ID</a:t>
                      </a:r>
                      <a:endParaRPr lang="en-IN" sz="1600" dirty="0"/>
                    </a:p>
                  </a:txBody>
                  <a:tcPr/>
                </a:tc>
                <a:tc>
                  <a:txBody>
                    <a:bodyPr/>
                    <a:lstStyle/>
                    <a:p>
                      <a:pPr algn="ctr">
                        <a:lnSpc>
                          <a:spcPct val="150000"/>
                        </a:lnSpc>
                      </a:pPr>
                      <a:r>
                        <a:rPr lang="en-US" sz="1600" dirty="0"/>
                        <a:t>Test Description</a:t>
                      </a:r>
                      <a:endParaRPr lang="en-IN" sz="1600" dirty="0"/>
                    </a:p>
                  </a:txBody>
                  <a:tcPr/>
                </a:tc>
                <a:tc>
                  <a:txBody>
                    <a:bodyPr/>
                    <a:lstStyle/>
                    <a:p>
                      <a:pPr algn="ctr">
                        <a:lnSpc>
                          <a:spcPct val="150000"/>
                        </a:lnSpc>
                      </a:pPr>
                      <a:r>
                        <a:rPr lang="en-US" sz="1600" dirty="0"/>
                        <a:t>Input</a:t>
                      </a:r>
                      <a:endParaRPr lang="en-IN" sz="1600" dirty="0"/>
                    </a:p>
                  </a:txBody>
                  <a:tcPr/>
                </a:tc>
                <a:tc>
                  <a:txBody>
                    <a:bodyPr/>
                    <a:lstStyle/>
                    <a:p>
                      <a:pPr algn="ctr">
                        <a:lnSpc>
                          <a:spcPct val="150000"/>
                        </a:lnSpc>
                      </a:pPr>
                      <a:r>
                        <a:rPr lang="en-US" sz="1600" dirty="0"/>
                        <a:t>Expected Output</a:t>
                      </a:r>
                      <a:endParaRPr lang="en-IN" sz="1600" dirty="0"/>
                    </a:p>
                  </a:txBody>
                  <a:tcPr/>
                </a:tc>
                <a:tc>
                  <a:txBody>
                    <a:bodyPr/>
                    <a:lstStyle/>
                    <a:p>
                      <a:pPr algn="ctr">
                        <a:lnSpc>
                          <a:spcPct val="150000"/>
                        </a:lnSpc>
                      </a:pPr>
                      <a:r>
                        <a:rPr lang="en-US" sz="1600" dirty="0"/>
                        <a:t>Actual Output</a:t>
                      </a:r>
                      <a:endParaRPr lang="en-IN" sz="1600" dirty="0"/>
                    </a:p>
                  </a:txBody>
                  <a:tcPr/>
                </a:tc>
                <a:tc>
                  <a:txBody>
                    <a:bodyPr/>
                    <a:lstStyle/>
                    <a:p>
                      <a:pPr algn="ctr">
                        <a:lnSpc>
                          <a:spcPct val="150000"/>
                        </a:lnSpc>
                      </a:pPr>
                      <a:r>
                        <a:rPr lang="en-US" sz="1600" dirty="0"/>
                        <a:t>Status</a:t>
                      </a:r>
                      <a:endParaRPr lang="en-IN" sz="1600" dirty="0"/>
                    </a:p>
                  </a:txBody>
                  <a:tcPr/>
                </a:tc>
                <a:extLst>
                  <a:ext uri="{0D108BD9-81ED-4DB2-BD59-A6C34878D82A}">
                    <a16:rowId xmlns:a16="http://schemas.microsoft.com/office/drawing/2014/main" val="737579579"/>
                  </a:ext>
                </a:extLst>
              </a:tr>
              <a:tr h="2276576">
                <a:tc>
                  <a:txBody>
                    <a:bodyPr/>
                    <a:lstStyle/>
                    <a:p>
                      <a:pPr algn="ctr"/>
                      <a:endParaRPr lang="en-US" dirty="0"/>
                    </a:p>
                    <a:p>
                      <a:pPr algn="ctr"/>
                      <a:endParaRPr lang="en-US" dirty="0"/>
                    </a:p>
                    <a:p>
                      <a:pPr algn="ctr"/>
                      <a:endParaRPr lang="en-US" dirty="0"/>
                    </a:p>
                    <a:p>
                      <a:pPr algn="ctr"/>
                      <a:endParaRPr lang="en-US" dirty="0"/>
                    </a:p>
                    <a:p>
                      <a:pPr algn="ctr"/>
                      <a:r>
                        <a:rPr lang="en-US" sz="1500" dirty="0"/>
                        <a:t>TC-1</a:t>
                      </a:r>
                      <a:endParaRPr lang="en-IN" sz="1500" dirty="0"/>
                    </a:p>
                  </a:txBody>
                  <a:tcPr/>
                </a:tc>
                <a:tc>
                  <a:txBody>
                    <a:bodyPr/>
                    <a:lstStyle/>
                    <a:p>
                      <a:endParaRPr lang="en-US" dirty="0"/>
                    </a:p>
                    <a:p>
                      <a:endParaRPr lang="en-US" dirty="0"/>
                    </a:p>
                    <a:p>
                      <a:endParaRPr lang="en-US" dirty="0"/>
                    </a:p>
                    <a:p>
                      <a:pPr algn="ctr"/>
                      <a:endParaRPr lang="en-US" sz="1500" dirty="0"/>
                    </a:p>
                    <a:p>
                      <a:pPr algn="ctr"/>
                      <a:r>
                        <a:rPr lang="en-US" sz="1500" dirty="0"/>
                        <a:t>Test with an image of a Cow</a:t>
                      </a:r>
                    </a:p>
                  </a:txBody>
                  <a:tcPr/>
                </a:tc>
                <a:tc>
                  <a:txBody>
                    <a:bodyPr/>
                    <a:lstStyle/>
                    <a:p>
                      <a:endParaRPr lang="en-IN" dirty="0"/>
                    </a:p>
                  </a:txBody>
                  <a:tcPr/>
                </a:tc>
                <a:tc>
                  <a:txBody>
                    <a:bodyPr/>
                    <a:lstStyle/>
                    <a:p>
                      <a:endParaRPr lang="en-US" dirty="0"/>
                    </a:p>
                    <a:p>
                      <a:endParaRPr lang="en-IN" dirty="0"/>
                    </a:p>
                    <a:p>
                      <a:endParaRPr lang="en-IN" dirty="0"/>
                    </a:p>
                    <a:p>
                      <a:pPr algn="ctr"/>
                      <a:endParaRPr lang="en-IN" sz="1500" dirty="0"/>
                    </a:p>
                    <a:p>
                      <a:pPr algn="ctr"/>
                      <a:r>
                        <a:rPr lang="en-IN" sz="1500" dirty="0"/>
                        <a:t>Predict as “Cow”</a:t>
                      </a:r>
                    </a:p>
                  </a:txBody>
                  <a:tcPr/>
                </a:tc>
                <a:tc>
                  <a:txBody>
                    <a:bodyPr/>
                    <a:lstStyle/>
                    <a:p>
                      <a:endParaRPr lang="en-US" dirty="0"/>
                    </a:p>
                    <a:p>
                      <a:endParaRPr lang="en-IN" dirty="0"/>
                    </a:p>
                    <a:p>
                      <a:endParaRPr lang="en-IN" dirty="0"/>
                    </a:p>
                    <a:p>
                      <a:pPr algn="ctr"/>
                      <a:endParaRPr lang="en-IN" sz="1500" dirty="0"/>
                    </a:p>
                    <a:p>
                      <a:pPr algn="ctr"/>
                      <a:r>
                        <a:rPr lang="en-IN" sz="1500" dirty="0"/>
                        <a:t>On Slide #23</a:t>
                      </a:r>
                    </a:p>
                  </a:txBody>
                  <a:tcPr/>
                </a:tc>
                <a:tc>
                  <a:txBody>
                    <a:bodyPr/>
                    <a:lstStyle/>
                    <a:p>
                      <a:endParaRPr lang="en-US" dirty="0"/>
                    </a:p>
                    <a:p>
                      <a:endParaRPr lang="en-IN" dirty="0"/>
                    </a:p>
                    <a:p>
                      <a:endParaRPr lang="en-IN" dirty="0"/>
                    </a:p>
                    <a:p>
                      <a:pPr algn="ctr"/>
                      <a:endParaRPr lang="en-IN" sz="1500" dirty="0"/>
                    </a:p>
                    <a:p>
                      <a:pPr algn="ctr"/>
                      <a:r>
                        <a:rPr lang="en-IN" sz="1500" dirty="0"/>
                        <a:t>Pass</a:t>
                      </a:r>
                    </a:p>
                  </a:txBody>
                  <a:tcPr/>
                </a:tc>
                <a:extLst>
                  <a:ext uri="{0D108BD9-81ED-4DB2-BD59-A6C34878D82A}">
                    <a16:rowId xmlns:a16="http://schemas.microsoft.com/office/drawing/2014/main" val="495267252"/>
                  </a:ext>
                </a:extLst>
              </a:tr>
              <a:tr h="2276576">
                <a:tc>
                  <a:txBody>
                    <a:bodyPr/>
                    <a:lstStyle/>
                    <a:p>
                      <a:endParaRPr lang="en-US" dirty="0"/>
                    </a:p>
                    <a:p>
                      <a:endParaRPr lang="en-US" dirty="0"/>
                    </a:p>
                    <a:p>
                      <a:endParaRPr lang="en-US" dirty="0"/>
                    </a:p>
                    <a:p>
                      <a:endParaRPr lang="en-US" dirty="0"/>
                    </a:p>
                    <a:p>
                      <a:pPr algn="ctr"/>
                      <a:r>
                        <a:rPr lang="en-US" sz="1500" dirty="0"/>
                        <a:t>TC-2</a:t>
                      </a:r>
                      <a:endParaRPr lang="en-IN" sz="1500" dirty="0"/>
                    </a:p>
                  </a:txBody>
                  <a:tcPr/>
                </a:tc>
                <a:tc>
                  <a:txBody>
                    <a:bodyPr/>
                    <a:lstStyle/>
                    <a:p>
                      <a:endParaRPr lang="en-US" dirty="0"/>
                    </a:p>
                    <a:p>
                      <a:endParaRPr lang="en-IN" dirty="0"/>
                    </a:p>
                    <a:p>
                      <a:endParaRPr lang="en-IN" dirty="0"/>
                    </a:p>
                    <a:p>
                      <a:pPr algn="ctr"/>
                      <a:endParaRPr lang="en-IN" sz="1500" dirty="0"/>
                    </a:p>
                    <a:p>
                      <a:pPr algn="ctr"/>
                      <a:r>
                        <a:rPr lang="en-IN" sz="1500" dirty="0"/>
                        <a:t>Test with an image of a Tiger</a:t>
                      </a:r>
                    </a:p>
                  </a:txBody>
                  <a:tcPr/>
                </a:tc>
                <a:tc>
                  <a:txBody>
                    <a:bodyPr/>
                    <a:lstStyle/>
                    <a:p>
                      <a:endParaRPr lang="en-IN" dirty="0"/>
                    </a:p>
                  </a:txBody>
                  <a:tcPr/>
                </a:tc>
                <a:tc>
                  <a:txBody>
                    <a:bodyPr/>
                    <a:lstStyle/>
                    <a:p>
                      <a:endParaRPr lang="en-US" dirty="0"/>
                    </a:p>
                    <a:p>
                      <a:endParaRPr lang="en-IN" dirty="0"/>
                    </a:p>
                    <a:p>
                      <a:endParaRPr lang="en-IN" dirty="0"/>
                    </a:p>
                    <a:p>
                      <a:endParaRPr lang="en-IN" dirty="0"/>
                    </a:p>
                    <a:p>
                      <a:pPr algn="ctr"/>
                      <a:r>
                        <a:rPr lang="en-IN" sz="1500" dirty="0"/>
                        <a:t>Predict as “Tiger”</a:t>
                      </a:r>
                    </a:p>
                  </a:txBody>
                  <a:tcPr/>
                </a:tc>
                <a:tc>
                  <a:txBody>
                    <a:bodyPr/>
                    <a:lstStyle/>
                    <a:p>
                      <a:endParaRPr lang="en-US" dirty="0"/>
                    </a:p>
                    <a:p>
                      <a:endParaRPr lang="en-IN" dirty="0"/>
                    </a:p>
                    <a:p>
                      <a:endParaRPr lang="en-IN" dirty="0"/>
                    </a:p>
                    <a:p>
                      <a:endParaRPr lang="en-IN" dirty="0"/>
                    </a:p>
                    <a:p>
                      <a:pPr algn="ctr"/>
                      <a:r>
                        <a:rPr lang="en-IN" sz="1500" dirty="0"/>
                        <a:t>On Slide #23</a:t>
                      </a:r>
                    </a:p>
                  </a:txBody>
                  <a:tcPr/>
                </a:tc>
                <a:tc>
                  <a:txBody>
                    <a:bodyPr/>
                    <a:lstStyle/>
                    <a:p>
                      <a:endParaRPr lang="en-US" dirty="0"/>
                    </a:p>
                    <a:p>
                      <a:endParaRPr lang="en-IN" dirty="0"/>
                    </a:p>
                    <a:p>
                      <a:endParaRPr lang="en-IN" dirty="0"/>
                    </a:p>
                    <a:p>
                      <a:endParaRPr lang="en-IN" dirty="0"/>
                    </a:p>
                    <a:p>
                      <a:pPr algn="ctr"/>
                      <a:r>
                        <a:rPr lang="en-IN" sz="1500" dirty="0"/>
                        <a:t>Pass</a:t>
                      </a:r>
                    </a:p>
                  </a:txBody>
                  <a:tcPr/>
                </a:tc>
                <a:extLst>
                  <a:ext uri="{0D108BD9-81ED-4DB2-BD59-A6C34878D82A}">
                    <a16:rowId xmlns:a16="http://schemas.microsoft.com/office/drawing/2014/main" val="666814820"/>
                  </a:ext>
                </a:extLst>
              </a:tr>
            </a:tbl>
          </a:graphicData>
        </a:graphic>
      </p:graphicFrame>
      <p:pic>
        <p:nvPicPr>
          <p:cNvPr id="8" name="Picture 7">
            <a:extLst>
              <a:ext uri="{FF2B5EF4-FFF2-40B4-BE49-F238E27FC236}">
                <a16:creationId xmlns:a16="http://schemas.microsoft.com/office/drawing/2014/main" id="{6FDF073B-00E7-64BF-EA15-770327FBC92C}"/>
              </a:ext>
            </a:extLst>
          </p:cNvPr>
          <p:cNvPicPr>
            <a:picLocks noChangeAspect="1"/>
          </p:cNvPicPr>
          <p:nvPr/>
        </p:nvPicPr>
        <p:blipFill>
          <a:blip r:embed="rId2"/>
          <a:stretch>
            <a:fillRect/>
          </a:stretch>
        </p:blipFill>
        <p:spPr>
          <a:xfrm>
            <a:off x="3637707" y="1637960"/>
            <a:ext cx="2586599" cy="2050482"/>
          </a:xfrm>
          <a:prstGeom prst="rect">
            <a:avLst/>
          </a:prstGeom>
        </p:spPr>
      </p:pic>
      <p:pic>
        <p:nvPicPr>
          <p:cNvPr id="10" name="Picture 9">
            <a:extLst>
              <a:ext uri="{FF2B5EF4-FFF2-40B4-BE49-F238E27FC236}">
                <a16:creationId xmlns:a16="http://schemas.microsoft.com/office/drawing/2014/main" id="{71324356-3158-A3D2-64B1-25C2E5943EC3}"/>
              </a:ext>
            </a:extLst>
          </p:cNvPr>
          <p:cNvPicPr>
            <a:picLocks noChangeAspect="1"/>
          </p:cNvPicPr>
          <p:nvPr/>
        </p:nvPicPr>
        <p:blipFill>
          <a:blip r:embed="rId3"/>
          <a:stretch>
            <a:fillRect/>
          </a:stretch>
        </p:blipFill>
        <p:spPr>
          <a:xfrm>
            <a:off x="3573538" y="3934942"/>
            <a:ext cx="2682723" cy="2012042"/>
          </a:xfrm>
          <a:prstGeom prst="rect">
            <a:avLst/>
          </a:prstGeom>
        </p:spPr>
      </p:pic>
    </p:spTree>
    <p:extLst>
      <p:ext uri="{BB962C8B-B14F-4D97-AF65-F5344CB8AC3E}">
        <p14:creationId xmlns:p14="http://schemas.microsoft.com/office/powerpoint/2010/main" val="372020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74541-699C-74A7-6A64-FB474DC4AA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0DF2C7-0081-AD55-BA9D-96380BB067F3}"/>
              </a:ext>
            </a:extLst>
          </p:cNvPr>
          <p:cNvSpPr>
            <a:spLocks noGrp="1"/>
          </p:cNvSpPr>
          <p:nvPr>
            <p:ph type="title"/>
          </p:nvPr>
        </p:nvSpPr>
        <p:spPr>
          <a:xfrm>
            <a:off x="381000" y="286603"/>
            <a:ext cx="10774680" cy="702305"/>
          </a:xfrm>
        </p:spPr>
        <p:txBody>
          <a:bodyPr/>
          <a:lstStyle/>
          <a:p>
            <a:r>
              <a:rPr lang="en-US" sz="4400" dirty="0"/>
              <a:t>Test Cases:</a:t>
            </a:r>
            <a:endParaRPr lang="en-IN" sz="4400" dirty="0"/>
          </a:p>
        </p:txBody>
      </p:sp>
      <p:sp>
        <p:nvSpPr>
          <p:cNvPr id="3" name="Text Placeholder 2">
            <a:extLst>
              <a:ext uri="{FF2B5EF4-FFF2-40B4-BE49-F238E27FC236}">
                <a16:creationId xmlns:a16="http://schemas.microsoft.com/office/drawing/2014/main" id="{8F7C90B4-6885-9E0E-2265-0D4F1F742DAA}"/>
              </a:ext>
            </a:extLst>
          </p:cNvPr>
          <p:cNvSpPr>
            <a:spLocks noGrp="1"/>
          </p:cNvSpPr>
          <p:nvPr>
            <p:ph type="body" idx="1"/>
          </p:nvPr>
        </p:nvSpPr>
        <p:spPr/>
        <p:txBody>
          <a:bodyPr/>
          <a:lstStyle/>
          <a:p>
            <a:endParaRPr lang="en-IN" dirty="0"/>
          </a:p>
        </p:txBody>
      </p:sp>
      <p:graphicFrame>
        <p:nvGraphicFramePr>
          <p:cNvPr id="4" name="Table 3">
            <a:extLst>
              <a:ext uri="{FF2B5EF4-FFF2-40B4-BE49-F238E27FC236}">
                <a16:creationId xmlns:a16="http://schemas.microsoft.com/office/drawing/2014/main" id="{89B41A01-7386-C1D9-FB3E-A4472384FC15}"/>
              </a:ext>
            </a:extLst>
          </p:cNvPr>
          <p:cNvGraphicFramePr>
            <a:graphicFrameLocks noGrp="1"/>
          </p:cNvGraphicFramePr>
          <p:nvPr>
            <p:extLst>
              <p:ext uri="{D42A27DB-BD31-4B8C-83A1-F6EECF244321}">
                <p14:modId xmlns:p14="http://schemas.microsoft.com/office/powerpoint/2010/main" val="3831062624"/>
              </p:ext>
            </p:extLst>
          </p:nvPr>
        </p:nvGraphicFramePr>
        <p:xfrm>
          <a:off x="457200" y="1066800"/>
          <a:ext cx="11277600" cy="5010352"/>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2908989465"/>
                    </a:ext>
                  </a:extLst>
                </a:gridCol>
                <a:gridCol w="2362200">
                  <a:extLst>
                    <a:ext uri="{9D8B030D-6E8A-4147-A177-3AD203B41FA5}">
                      <a16:colId xmlns:a16="http://schemas.microsoft.com/office/drawing/2014/main" val="3740289911"/>
                    </a:ext>
                  </a:extLst>
                </a:gridCol>
                <a:gridCol w="2971800">
                  <a:extLst>
                    <a:ext uri="{9D8B030D-6E8A-4147-A177-3AD203B41FA5}">
                      <a16:colId xmlns:a16="http://schemas.microsoft.com/office/drawing/2014/main" val="2801042551"/>
                    </a:ext>
                  </a:extLst>
                </a:gridCol>
                <a:gridCol w="2286000">
                  <a:extLst>
                    <a:ext uri="{9D8B030D-6E8A-4147-A177-3AD203B41FA5}">
                      <a16:colId xmlns:a16="http://schemas.microsoft.com/office/drawing/2014/main" val="987337692"/>
                    </a:ext>
                  </a:extLst>
                </a:gridCol>
                <a:gridCol w="1752600">
                  <a:extLst>
                    <a:ext uri="{9D8B030D-6E8A-4147-A177-3AD203B41FA5}">
                      <a16:colId xmlns:a16="http://schemas.microsoft.com/office/drawing/2014/main" val="10451044"/>
                    </a:ext>
                  </a:extLst>
                </a:gridCol>
                <a:gridCol w="1295400">
                  <a:extLst>
                    <a:ext uri="{9D8B030D-6E8A-4147-A177-3AD203B41FA5}">
                      <a16:colId xmlns:a16="http://schemas.microsoft.com/office/drawing/2014/main" val="1032319939"/>
                    </a:ext>
                  </a:extLst>
                </a:gridCol>
              </a:tblGrid>
              <a:tr h="457200">
                <a:tc>
                  <a:txBody>
                    <a:bodyPr/>
                    <a:lstStyle/>
                    <a:p>
                      <a:pPr algn="ctr">
                        <a:lnSpc>
                          <a:spcPct val="150000"/>
                        </a:lnSpc>
                      </a:pPr>
                      <a:r>
                        <a:rPr lang="en-US" sz="1600" dirty="0"/>
                        <a:t>ID</a:t>
                      </a:r>
                      <a:endParaRPr lang="en-IN" sz="1600" dirty="0"/>
                    </a:p>
                  </a:txBody>
                  <a:tcPr/>
                </a:tc>
                <a:tc>
                  <a:txBody>
                    <a:bodyPr/>
                    <a:lstStyle/>
                    <a:p>
                      <a:pPr algn="ctr">
                        <a:lnSpc>
                          <a:spcPct val="150000"/>
                        </a:lnSpc>
                      </a:pPr>
                      <a:r>
                        <a:rPr lang="en-US" sz="1600" dirty="0"/>
                        <a:t>Test Description</a:t>
                      </a:r>
                      <a:endParaRPr lang="en-IN" sz="1600" dirty="0"/>
                    </a:p>
                  </a:txBody>
                  <a:tcPr/>
                </a:tc>
                <a:tc>
                  <a:txBody>
                    <a:bodyPr/>
                    <a:lstStyle/>
                    <a:p>
                      <a:pPr algn="ctr">
                        <a:lnSpc>
                          <a:spcPct val="150000"/>
                        </a:lnSpc>
                      </a:pPr>
                      <a:r>
                        <a:rPr lang="en-US" sz="1600" dirty="0"/>
                        <a:t>Input</a:t>
                      </a:r>
                      <a:endParaRPr lang="en-IN" sz="1600" dirty="0"/>
                    </a:p>
                  </a:txBody>
                  <a:tcPr/>
                </a:tc>
                <a:tc>
                  <a:txBody>
                    <a:bodyPr/>
                    <a:lstStyle/>
                    <a:p>
                      <a:pPr algn="ctr">
                        <a:lnSpc>
                          <a:spcPct val="150000"/>
                        </a:lnSpc>
                      </a:pPr>
                      <a:r>
                        <a:rPr lang="en-US" sz="1600" dirty="0"/>
                        <a:t>Expected Output</a:t>
                      </a:r>
                      <a:endParaRPr lang="en-IN" sz="1600" dirty="0"/>
                    </a:p>
                  </a:txBody>
                  <a:tcPr/>
                </a:tc>
                <a:tc>
                  <a:txBody>
                    <a:bodyPr/>
                    <a:lstStyle/>
                    <a:p>
                      <a:pPr algn="ctr">
                        <a:lnSpc>
                          <a:spcPct val="150000"/>
                        </a:lnSpc>
                      </a:pPr>
                      <a:r>
                        <a:rPr lang="en-US" sz="1600" dirty="0"/>
                        <a:t>Actual Output</a:t>
                      </a:r>
                      <a:endParaRPr lang="en-IN" sz="1600" dirty="0"/>
                    </a:p>
                  </a:txBody>
                  <a:tcPr/>
                </a:tc>
                <a:tc>
                  <a:txBody>
                    <a:bodyPr/>
                    <a:lstStyle/>
                    <a:p>
                      <a:pPr algn="ctr">
                        <a:lnSpc>
                          <a:spcPct val="150000"/>
                        </a:lnSpc>
                      </a:pPr>
                      <a:r>
                        <a:rPr lang="en-US" sz="1600" dirty="0"/>
                        <a:t>Status</a:t>
                      </a:r>
                      <a:endParaRPr lang="en-IN" sz="1600" dirty="0"/>
                    </a:p>
                  </a:txBody>
                  <a:tcPr/>
                </a:tc>
                <a:extLst>
                  <a:ext uri="{0D108BD9-81ED-4DB2-BD59-A6C34878D82A}">
                    <a16:rowId xmlns:a16="http://schemas.microsoft.com/office/drawing/2014/main" val="737579579"/>
                  </a:ext>
                </a:extLst>
              </a:tr>
              <a:tr h="2276576">
                <a:tc>
                  <a:txBody>
                    <a:bodyPr/>
                    <a:lstStyle/>
                    <a:p>
                      <a:pPr algn="ctr"/>
                      <a:endParaRPr lang="en-US" dirty="0"/>
                    </a:p>
                    <a:p>
                      <a:pPr algn="ctr"/>
                      <a:endParaRPr lang="en-US" dirty="0"/>
                    </a:p>
                    <a:p>
                      <a:pPr algn="ctr"/>
                      <a:endParaRPr lang="en-US" dirty="0"/>
                    </a:p>
                    <a:p>
                      <a:pPr algn="ctr"/>
                      <a:endParaRPr lang="en-US" dirty="0"/>
                    </a:p>
                    <a:p>
                      <a:pPr algn="ctr"/>
                      <a:r>
                        <a:rPr lang="en-US" sz="1500" dirty="0"/>
                        <a:t>TC-3</a:t>
                      </a:r>
                      <a:endParaRPr lang="en-IN" sz="1500" dirty="0"/>
                    </a:p>
                  </a:txBody>
                  <a:tcPr/>
                </a:tc>
                <a:tc>
                  <a:txBody>
                    <a:bodyPr/>
                    <a:lstStyle/>
                    <a:p>
                      <a:endParaRPr lang="en-US" dirty="0"/>
                    </a:p>
                    <a:p>
                      <a:endParaRPr lang="en-US" dirty="0"/>
                    </a:p>
                    <a:p>
                      <a:endParaRPr lang="en-US" dirty="0"/>
                    </a:p>
                    <a:p>
                      <a:pPr algn="ctr"/>
                      <a:endParaRPr lang="en-US" sz="1500" dirty="0"/>
                    </a:p>
                    <a:p>
                      <a:pPr algn="ctr"/>
                      <a:r>
                        <a:rPr lang="en-US" sz="1500" dirty="0"/>
                        <a:t>Test with an image of an Elephant</a:t>
                      </a:r>
                    </a:p>
                  </a:txBody>
                  <a:tcPr/>
                </a:tc>
                <a:tc>
                  <a:txBody>
                    <a:bodyPr/>
                    <a:lstStyle/>
                    <a:p>
                      <a:endParaRPr lang="en-IN" dirty="0"/>
                    </a:p>
                  </a:txBody>
                  <a:tcPr/>
                </a:tc>
                <a:tc>
                  <a:txBody>
                    <a:bodyPr/>
                    <a:lstStyle/>
                    <a:p>
                      <a:endParaRPr lang="en-US" dirty="0"/>
                    </a:p>
                    <a:p>
                      <a:endParaRPr lang="en-IN" dirty="0"/>
                    </a:p>
                    <a:p>
                      <a:endParaRPr lang="en-IN" dirty="0"/>
                    </a:p>
                    <a:p>
                      <a:endParaRPr lang="en-IN" dirty="0"/>
                    </a:p>
                    <a:p>
                      <a:pPr algn="ctr"/>
                      <a:r>
                        <a:rPr lang="en-IN" sz="1500" dirty="0"/>
                        <a:t>Predict as “Elephant”</a:t>
                      </a:r>
                    </a:p>
                  </a:txBody>
                  <a:tcPr/>
                </a:tc>
                <a:tc>
                  <a:txBody>
                    <a:bodyPr/>
                    <a:lstStyle/>
                    <a:p>
                      <a:endParaRPr lang="en-US" dirty="0"/>
                    </a:p>
                    <a:p>
                      <a:endParaRPr lang="en-IN" dirty="0"/>
                    </a:p>
                    <a:p>
                      <a:endParaRPr lang="en-IN" dirty="0"/>
                    </a:p>
                    <a:p>
                      <a:endParaRPr lang="en-IN" dirty="0"/>
                    </a:p>
                    <a:p>
                      <a:pPr algn="ctr"/>
                      <a:r>
                        <a:rPr lang="en-IN" sz="1500" dirty="0"/>
                        <a:t>On Slide #24</a:t>
                      </a:r>
                    </a:p>
                  </a:txBody>
                  <a:tcPr/>
                </a:tc>
                <a:tc>
                  <a:txBody>
                    <a:bodyPr/>
                    <a:lstStyle/>
                    <a:p>
                      <a:endParaRPr lang="en-US" dirty="0"/>
                    </a:p>
                    <a:p>
                      <a:endParaRPr lang="en-IN" dirty="0"/>
                    </a:p>
                    <a:p>
                      <a:endParaRPr lang="en-IN" dirty="0"/>
                    </a:p>
                    <a:p>
                      <a:endParaRPr lang="en-IN" dirty="0"/>
                    </a:p>
                    <a:p>
                      <a:pPr algn="ctr"/>
                      <a:r>
                        <a:rPr lang="en-IN" sz="1500" dirty="0"/>
                        <a:t>Pass</a:t>
                      </a:r>
                    </a:p>
                  </a:txBody>
                  <a:tcPr/>
                </a:tc>
                <a:extLst>
                  <a:ext uri="{0D108BD9-81ED-4DB2-BD59-A6C34878D82A}">
                    <a16:rowId xmlns:a16="http://schemas.microsoft.com/office/drawing/2014/main" val="495267252"/>
                  </a:ext>
                </a:extLst>
              </a:tr>
              <a:tr h="2276576">
                <a:tc>
                  <a:txBody>
                    <a:bodyPr/>
                    <a:lstStyle/>
                    <a:p>
                      <a:endParaRPr lang="en-US" dirty="0"/>
                    </a:p>
                    <a:p>
                      <a:endParaRPr lang="en-US" dirty="0"/>
                    </a:p>
                    <a:p>
                      <a:endParaRPr lang="en-US" dirty="0"/>
                    </a:p>
                    <a:p>
                      <a:endParaRPr lang="en-US" dirty="0"/>
                    </a:p>
                    <a:p>
                      <a:pPr algn="ctr"/>
                      <a:r>
                        <a:rPr lang="en-US" sz="1500" dirty="0"/>
                        <a:t>TC-4</a:t>
                      </a:r>
                      <a:endParaRPr lang="en-IN" sz="1500" dirty="0"/>
                    </a:p>
                  </a:txBody>
                  <a:tcPr/>
                </a:tc>
                <a:tc>
                  <a:txBody>
                    <a:bodyPr/>
                    <a:lstStyle/>
                    <a:p>
                      <a:endParaRPr lang="en-US" dirty="0"/>
                    </a:p>
                    <a:p>
                      <a:endParaRPr lang="en-IN" dirty="0"/>
                    </a:p>
                    <a:p>
                      <a:endParaRPr lang="en-IN" dirty="0"/>
                    </a:p>
                    <a:p>
                      <a:pPr algn="ctr"/>
                      <a:endParaRPr lang="en-US" sz="1500" dirty="0"/>
                    </a:p>
                    <a:p>
                      <a:pPr algn="ctr"/>
                      <a:r>
                        <a:rPr lang="en-US" sz="1500" dirty="0"/>
                        <a:t>Test with an image of a Leopard </a:t>
                      </a:r>
                      <a:endParaRPr lang="en-IN" sz="1500" dirty="0"/>
                    </a:p>
                  </a:txBody>
                  <a:tcPr/>
                </a:tc>
                <a:tc>
                  <a:txBody>
                    <a:bodyPr/>
                    <a:lstStyle/>
                    <a:p>
                      <a:endParaRPr lang="en-IN" dirty="0"/>
                    </a:p>
                  </a:txBody>
                  <a:tcPr/>
                </a:tc>
                <a:tc>
                  <a:txBody>
                    <a:bodyPr/>
                    <a:lstStyle/>
                    <a:p>
                      <a:endParaRPr lang="en-US" dirty="0"/>
                    </a:p>
                    <a:p>
                      <a:endParaRPr lang="en-IN" dirty="0"/>
                    </a:p>
                    <a:p>
                      <a:endParaRPr lang="en-IN" dirty="0"/>
                    </a:p>
                    <a:p>
                      <a:endParaRPr lang="en-IN" dirty="0"/>
                    </a:p>
                    <a:p>
                      <a:pPr algn="ctr"/>
                      <a:r>
                        <a:rPr lang="en-IN" sz="1500" dirty="0"/>
                        <a:t>Predict as “Leopard”</a:t>
                      </a:r>
                    </a:p>
                  </a:txBody>
                  <a:tcPr/>
                </a:tc>
                <a:tc>
                  <a:txBody>
                    <a:bodyPr/>
                    <a:lstStyle/>
                    <a:p>
                      <a:endParaRPr lang="en-US" dirty="0"/>
                    </a:p>
                    <a:p>
                      <a:endParaRPr lang="en-IN" dirty="0"/>
                    </a:p>
                    <a:p>
                      <a:endParaRPr lang="en-IN" dirty="0"/>
                    </a:p>
                    <a:p>
                      <a:endParaRPr lang="en-IN" dirty="0"/>
                    </a:p>
                    <a:p>
                      <a:pPr algn="ctr"/>
                      <a:r>
                        <a:rPr lang="en-IN" sz="1500" dirty="0"/>
                        <a:t>On Slide #24</a:t>
                      </a:r>
                    </a:p>
                  </a:txBody>
                  <a:tcPr/>
                </a:tc>
                <a:tc>
                  <a:txBody>
                    <a:bodyPr/>
                    <a:lstStyle/>
                    <a:p>
                      <a:endParaRPr lang="en-US" dirty="0"/>
                    </a:p>
                    <a:p>
                      <a:endParaRPr lang="en-IN" dirty="0"/>
                    </a:p>
                    <a:p>
                      <a:endParaRPr lang="en-IN" dirty="0"/>
                    </a:p>
                    <a:p>
                      <a:endParaRPr lang="en-IN" dirty="0"/>
                    </a:p>
                    <a:p>
                      <a:pPr algn="ctr"/>
                      <a:r>
                        <a:rPr lang="en-IN" sz="1500" dirty="0"/>
                        <a:t>Pass</a:t>
                      </a:r>
                    </a:p>
                  </a:txBody>
                  <a:tcPr/>
                </a:tc>
                <a:extLst>
                  <a:ext uri="{0D108BD9-81ED-4DB2-BD59-A6C34878D82A}">
                    <a16:rowId xmlns:a16="http://schemas.microsoft.com/office/drawing/2014/main" val="666814820"/>
                  </a:ext>
                </a:extLst>
              </a:tr>
            </a:tbl>
          </a:graphicData>
        </a:graphic>
      </p:graphicFrame>
      <p:pic>
        <p:nvPicPr>
          <p:cNvPr id="6" name="Picture 5">
            <a:extLst>
              <a:ext uri="{FF2B5EF4-FFF2-40B4-BE49-F238E27FC236}">
                <a16:creationId xmlns:a16="http://schemas.microsoft.com/office/drawing/2014/main" id="{2F1D0D03-166B-F400-7864-EEFD1AAB0EB5}"/>
              </a:ext>
            </a:extLst>
          </p:cNvPr>
          <p:cNvPicPr>
            <a:picLocks noChangeAspect="1"/>
          </p:cNvPicPr>
          <p:nvPr/>
        </p:nvPicPr>
        <p:blipFill>
          <a:blip r:embed="rId2"/>
          <a:stretch>
            <a:fillRect/>
          </a:stretch>
        </p:blipFill>
        <p:spPr>
          <a:xfrm>
            <a:off x="3581400" y="1600200"/>
            <a:ext cx="2636520" cy="2107354"/>
          </a:xfrm>
          <a:prstGeom prst="rect">
            <a:avLst/>
          </a:prstGeom>
        </p:spPr>
      </p:pic>
      <p:pic>
        <p:nvPicPr>
          <p:cNvPr id="8" name="Picture 7">
            <a:extLst>
              <a:ext uri="{FF2B5EF4-FFF2-40B4-BE49-F238E27FC236}">
                <a16:creationId xmlns:a16="http://schemas.microsoft.com/office/drawing/2014/main" id="{57B1FC7A-B897-FEA4-1AC1-50F2722590AA}"/>
              </a:ext>
            </a:extLst>
          </p:cNvPr>
          <p:cNvPicPr>
            <a:picLocks noChangeAspect="1"/>
          </p:cNvPicPr>
          <p:nvPr/>
        </p:nvPicPr>
        <p:blipFill>
          <a:blip r:embed="rId3"/>
          <a:srcRect b="6250"/>
          <a:stretch/>
        </p:blipFill>
        <p:spPr>
          <a:xfrm>
            <a:off x="3581400" y="3962400"/>
            <a:ext cx="2636520" cy="2010722"/>
          </a:xfrm>
          <a:prstGeom prst="rect">
            <a:avLst/>
          </a:prstGeom>
        </p:spPr>
      </p:pic>
    </p:spTree>
    <p:extLst>
      <p:ext uri="{BB962C8B-B14F-4D97-AF65-F5344CB8AC3E}">
        <p14:creationId xmlns:p14="http://schemas.microsoft.com/office/powerpoint/2010/main" val="1165427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AAE2-E427-C729-B1FB-3707FEB19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9ACDC-9AAD-BD13-7D3A-6DDD07EFB03C}"/>
              </a:ext>
            </a:extLst>
          </p:cNvPr>
          <p:cNvSpPr>
            <a:spLocks noGrp="1"/>
          </p:cNvSpPr>
          <p:nvPr>
            <p:ph type="title"/>
          </p:nvPr>
        </p:nvSpPr>
        <p:spPr>
          <a:xfrm>
            <a:off x="1066800" y="-304800"/>
            <a:ext cx="10058400" cy="1450757"/>
          </a:xfrm>
        </p:spPr>
        <p:txBody>
          <a:bodyPr/>
          <a:lstStyle/>
          <a:p>
            <a:r>
              <a:rPr lang="en-US" sz="4400" dirty="0"/>
              <a:t>Output:</a:t>
            </a:r>
            <a:endParaRPr lang="en-IN" sz="4400" dirty="0"/>
          </a:p>
        </p:txBody>
      </p:sp>
      <p:graphicFrame>
        <p:nvGraphicFramePr>
          <p:cNvPr id="5" name="Table 4">
            <a:extLst>
              <a:ext uri="{FF2B5EF4-FFF2-40B4-BE49-F238E27FC236}">
                <a16:creationId xmlns:a16="http://schemas.microsoft.com/office/drawing/2014/main" id="{5517166B-6323-C051-457E-235477E07275}"/>
              </a:ext>
            </a:extLst>
          </p:cNvPr>
          <p:cNvGraphicFramePr>
            <a:graphicFrameLocks noGrp="1"/>
          </p:cNvGraphicFramePr>
          <p:nvPr>
            <p:extLst>
              <p:ext uri="{D42A27DB-BD31-4B8C-83A1-F6EECF244321}">
                <p14:modId xmlns:p14="http://schemas.microsoft.com/office/powerpoint/2010/main" val="4201711616"/>
              </p:ext>
            </p:extLst>
          </p:nvPr>
        </p:nvGraphicFramePr>
        <p:xfrm>
          <a:off x="819149" y="1219200"/>
          <a:ext cx="10553701" cy="5029200"/>
        </p:xfrm>
        <a:graphic>
          <a:graphicData uri="http://schemas.openxmlformats.org/drawingml/2006/table">
            <a:tbl>
              <a:tblPr firstRow="1" bandRow="1">
                <a:tableStyleId>{5C22544A-7EE6-4342-B048-85BDC9FD1C3A}</a:tableStyleId>
              </a:tblPr>
              <a:tblGrid>
                <a:gridCol w="2228851">
                  <a:extLst>
                    <a:ext uri="{9D8B030D-6E8A-4147-A177-3AD203B41FA5}">
                      <a16:colId xmlns:a16="http://schemas.microsoft.com/office/drawing/2014/main" val="1385123014"/>
                    </a:ext>
                  </a:extLst>
                </a:gridCol>
                <a:gridCol w="4267200">
                  <a:extLst>
                    <a:ext uri="{9D8B030D-6E8A-4147-A177-3AD203B41FA5}">
                      <a16:colId xmlns:a16="http://schemas.microsoft.com/office/drawing/2014/main" val="3511970981"/>
                    </a:ext>
                  </a:extLst>
                </a:gridCol>
                <a:gridCol w="4057650">
                  <a:extLst>
                    <a:ext uri="{9D8B030D-6E8A-4147-A177-3AD203B41FA5}">
                      <a16:colId xmlns:a16="http://schemas.microsoft.com/office/drawing/2014/main" val="2475852590"/>
                    </a:ext>
                  </a:extLst>
                </a:gridCol>
              </a:tblGrid>
              <a:tr h="588768">
                <a:tc>
                  <a:txBody>
                    <a:bodyPr/>
                    <a:lstStyle/>
                    <a:p>
                      <a:pPr algn="ctr">
                        <a:lnSpc>
                          <a:spcPct val="150000"/>
                        </a:lnSpc>
                      </a:pPr>
                      <a:r>
                        <a:rPr lang="en-US" sz="1600" dirty="0">
                          <a:solidFill>
                            <a:schemeClr val="bg1"/>
                          </a:solidFill>
                        </a:rPr>
                        <a:t>ID</a:t>
                      </a:r>
                      <a:endParaRPr lang="en-IN" sz="1600" dirty="0">
                        <a:solidFill>
                          <a:schemeClr val="bg1"/>
                        </a:solidFill>
                      </a:endParaRPr>
                    </a:p>
                  </a:txBody>
                  <a:tcPr>
                    <a:solidFill>
                      <a:schemeClr val="accent1"/>
                    </a:solidFill>
                  </a:tcPr>
                </a:tc>
                <a:tc>
                  <a:txBody>
                    <a:bodyPr/>
                    <a:lstStyle/>
                    <a:p>
                      <a:pPr algn="ctr">
                        <a:lnSpc>
                          <a:spcPct val="150000"/>
                        </a:lnSpc>
                      </a:pPr>
                      <a:r>
                        <a:rPr lang="en-US" sz="1600" b="0" dirty="0">
                          <a:solidFill>
                            <a:schemeClr val="tx1"/>
                          </a:solidFill>
                        </a:rPr>
                        <a:t>TC-1</a:t>
                      </a:r>
                      <a:endParaRPr lang="en-IN" sz="1600" b="0" dirty="0">
                        <a:solidFill>
                          <a:schemeClr val="tx1"/>
                        </a:solidFill>
                      </a:endParaRPr>
                    </a:p>
                  </a:txBody>
                  <a:tcPr>
                    <a:solidFill>
                      <a:schemeClr val="accent1">
                        <a:lumMod val="60000"/>
                        <a:lumOff val="40000"/>
                      </a:schemeClr>
                    </a:solidFill>
                  </a:tcPr>
                </a:tc>
                <a:tc>
                  <a:txBody>
                    <a:bodyPr/>
                    <a:lstStyle/>
                    <a:p>
                      <a:pPr algn="ctr">
                        <a:lnSpc>
                          <a:spcPct val="150000"/>
                        </a:lnSpc>
                      </a:pPr>
                      <a:r>
                        <a:rPr lang="en-US" sz="1600" b="0" dirty="0">
                          <a:solidFill>
                            <a:schemeClr val="tx1"/>
                          </a:solidFill>
                        </a:rPr>
                        <a:t>TC-2</a:t>
                      </a:r>
                      <a:endParaRPr lang="en-IN" sz="1600" b="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1440409"/>
                  </a:ext>
                </a:extLst>
              </a:tr>
              <a:tr h="1331961">
                <a:tc>
                  <a:txBody>
                    <a:bodyPr/>
                    <a:lstStyle/>
                    <a:p>
                      <a:endParaRPr lang="en-US" dirty="0"/>
                    </a:p>
                    <a:p>
                      <a:endParaRPr lang="en-US" dirty="0"/>
                    </a:p>
                    <a:p>
                      <a:pPr algn="ctr"/>
                      <a:r>
                        <a:rPr lang="en-IN" sz="1500" b="1" dirty="0">
                          <a:solidFill>
                            <a:schemeClr val="bg1"/>
                          </a:solidFill>
                        </a:rPr>
                        <a:t>Text Description</a:t>
                      </a:r>
                    </a:p>
                  </a:txBody>
                  <a:tcPr>
                    <a:solidFill>
                      <a:schemeClr val="accent1"/>
                    </a:solidFill>
                  </a:tcPr>
                </a:tc>
                <a:tc>
                  <a:txBody>
                    <a:bodyPr/>
                    <a:lstStyle/>
                    <a:p>
                      <a:endParaRPr lang="en-US" dirty="0"/>
                    </a:p>
                    <a:p>
                      <a:endParaRPr lang="en-IN"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500" dirty="0"/>
                        <a:t>Test with an image of a Cow</a:t>
                      </a:r>
                    </a:p>
                    <a:p>
                      <a:endParaRPr lang="en-IN" dirty="0"/>
                    </a:p>
                  </a:txBody>
                  <a:tcPr/>
                </a:tc>
                <a:tc>
                  <a:txBody>
                    <a:bodyPr/>
                    <a:lstStyle/>
                    <a:p>
                      <a:endParaRPr lang="en-US" dirty="0"/>
                    </a:p>
                    <a:p>
                      <a:endParaRPr lang="en-IN"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sz="1500" dirty="0"/>
                        <a:t>Test with an image of a Tiger</a:t>
                      </a:r>
                    </a:p>
                    <a:p>
                      <a:endParaRPr lang="en-IN" dirty="0"/>
                    </a:p>
                  </a:txBody>
                  <a:tcPr/>
                </a:tc>
                <a:extLst>
                  <a:ext uri="{0D108BD9-81ED-4DB2-BD59-A6C34878D82A}">
                    <a16:rowId xmlns:a16="http://schemas.microsoft.com/office/drawing/2014/main" val="3152444857"/>
                  </a:ext>
                </a:extLst>
              </a:tr>
              <a:tr h="3108471">
                <a:tc>
                  <a:txBody>
                    <a:bodyPr/>
                    <a:lstStyle/>
                    <a:p>
                      <a:endParaRPr lang="en-US" dirty="0"/>
                    </a:p>
                    <a:p>
                      <a:endParaRPr lang="en-US" dirty="0"/>
                    </a:p>
                    <a:p>
                      <a:endParaRPr lang="en-US" dirty="0"/>
                    </a:p>
                    <a:p>
                      <a:endParaRPr lang="en-US" dirty="0"/>
                    </a:p>
                    <a:p>
                      <a:pPr algn="ctr"/>
                      <a:endParaRPr lang="en-US" sz="1500" dirty="0"/>
                    </a:p>
                    <a:p>
                      <a:pPr algn="ctr"/>
                      <a:endParaRPr lang="en-US" sz="1500" dirty="0"/>
                    </a:p>
                    <a:p>
                      <a:pPr algn="ctr"/>
                      <a:r>
                        <a:rPr lang="en-US" sz="1500" b="1" dirty="0">
                          <a:solidFill>
                            <a:schemeClr val="bg1"/>
                          </a:solidFill>
                        </a:rPr>
                        <a:t>Output</a:t>
                      </a:r>
                      <a:endParaRPr lang="en-IN" sz="1500" b="1" dirty="0">
                        <a:solidFill>
                          <a:schemeClr val="bg1"/>
                        </a:solidFill>
                      </a:endParaRPr>
                    </a:p>
                  </a:txBody>
                  <a:tcPr>
                    <a:solidFill>
                      <a:schemeClr val="accent1"/>
                    </a:solidFill>
                  </a:tcPr>
                </a:tc>
                <a:tc>
                  <a:txBody>
                    <a:bodyPr/>
                    <a:lstStyle/>
                    <a:p>
                      <a:endParaRPr lang="en-US" dirty="0"/>
                    </a:p>
                    <a:p>
                      <a:endParaRPr lang="en-IN" dirty="0"/>
                    </a:p>
                    <a:p>
                      <a:endParaRPr lang="en-IN" dirty="0"/>
                    </a:p>
                    <a:p>
                      <a:endParaRPr lang="en-IN" dirty="0"/>
                    </a:p>
                    <a:p>
                      <a:endParaRPr lang="en-IN" dirty="0"/>
                    </a:p>
                  </a:txBody>
                  <a:tcPr/>
                </a:tc>
                <a:tc>
                  <a:txBody>
                    <a:bodyPr/>
                    <a:lstStyle/>
                    <a:p>
                      <a:endParaRPr lang="en-IN" dirty="0"/>
                    </a:p>
                  </a:txBody>
                  <a:tcPr/>
                </a:tc>
                <a:extLst>
                  <a:ext uri="{0D108BD9-81ED-4DB2-BD59-A6C34878D82A}">
                    <a16:rowId xmlns:a16="http://schemas.microsoft.com/office/drawing/2014/main" val="3546074227"/>
                  </a:ext>
                </a:extLst>
              </a:tr>
            </a:tbl>
          </a:graphicData>
        </a:graphic>
      </p:graphicFrame>
      <p:pic>
        <p:nvPicPr>
          <p:cNvPr id="7" name="Picture 6">
            <a:extLst>
              <a:ext uri="{FF2B5EF4-FFF2-40B4-BE49-F238E27FC236}">
                <a16:creationId xmlns:a16="http://schemas.microsoft.com/office/drawing/2014/main" id="{C092FB4B-116D-2F11-0B13-7F27A3C1E387}"/>
              </a:ext>
            </a:extLst>
          </p:cNvPr>
          <p:cNvPicPr>
            <a:picLocks noChangeAspect="1"/>
          </p:cNvPicPr>
          <p:nvPr/>
        </p:nvPicPr>
        <p:blipFill>
          <a:blip r:embed="rId2"/>
          <a:srcRect r="7647"/>
          <a:stretch/>
        </p:blipFill>
        <p:spPr>
          <a:xfrm>
            <a:off x="3886200" y="3200400"/>
            <a:ext cx="2743200" cy="2947047"/>
          </a:xfrm>
          <a:prstGeom prst="rect">
            <a:avLst/>
          </a:prstGeom>
        </p:spPr>
      </p:pic>
      <p:pic>
        <p:nvPicPr>
          <p:cNvPr id="9" name="Picture 8">
            <a:extLst>
              <a:ext uri="{FF2B5EF4-FFF2-40B4-BE49-F238E27FC236}">
                <a16:creationId xmlns:a16="http://schemas.microsoft.com/office/drawing/2014/main" id="{D2D7F75F-0A44-E7B9-9BDB-D9E3E17261CC}"/>
              </a:ext>
            </a:extLst>
          </p:cNvPr>
          <p:cNvPicPr>
            <a:picLocks noChangeAspect="1"/>
          </p:cNvPicPr>
          <p:nvPr/>
        </p:nvPicPr>
        <p:blipFill>
          <a:blip r:embed="rId3"/>
          <a:srcRect r="9779"/>
          <a:stretch/>
        </p:blipFill>
        <p:spPr>
          <a:xfrm>
            <a:off x="8001000" y="3215147"/>
            <a:ext cx="2749285" cy="2932299"/>
          </a:xfrm>
          <a:prstGeom prst="rect">
            <a:avLst/>
          </a:prstGeom>
        </p:spPr>
      </p:pic>
    </p:spTree>
    <p:extLst>
      <p:ext uri="{BB962C8B-B14F-4D97-AF65-F5344CB8AC3E}">
        <p14:creationId xmlns:p14="http://schemas.microsoft.com/office/powerpoint/2010/main" val="1558543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B0F2C-5614-4C20-11E5-90C6173A9B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B1774-E5C9-6A30-305C-C5778C73D5A0}"/>
              </a:ext>
            </a:extLst>
          </p:cNvPr>
          <p:cNvSpPr>
            <a:spLocks noGrp="1"/>
          </p:cNvSpPr>
          <p:nvPr>
            <p:ph type="title"/>
          </p:nvPr>
        </p:nvSpPr>
        <p:spPr>
          <a:xfrm>
            <a:off x="1066800" y="-304800"/>
            <a:ext cx="10058400" cy="1450757"/>
          </a:xfrm>
        </p:spPr>
        <p:txBody>
          <a:bodyPr/>
          <a:lstStyle/>
          <a:p>
            <a:r>
              <a:rPr lang="en-US" sz="4400" dirty="0"/>
              <a:t>Output:</a:t>
            </a:r>
            <a:endParaRPr lang="en-IN" sz="4400" dirty="0"/>
          </a:p>
        </p:txBody>
      </p:sp>
      <p:graphicFrame>
        <p:nvGraphicFramePr>
          <p:cNvPr id="3" name="Table 2">
            <a:extLst>
              <a:ext uri="{FF2B5EF4-FFF2-40B4-BE49-F238E27FC236}">
                <a16:creationId xmlns:a16="http://schemas.microsoft.com/office/drawing/2014/main" id="{ABB463C2-F53E-CFEF-E68F-65DDAF68BFDE}"/>
              </a:ext>
            </a:extLst>
          </p:cNvPr>
          <p:cNvGraphicFramePr>
            <a:graphicFrameLocks noGrp="1"/>
          </p:cNvGraphicFramePr>
          <p:nvPr>
            <p:extLst>
              <p:ext uri="{D42A27DB-BD31-4B8C-83A1-F6EECF244321}">
                <p14:modId xmlns:p14="http://schemas.microsoft.com/office/powerpoint/2010/main" val="805627350"/>
              </p:ext>
            </p:extLst>
          </p:nvPr>
        </p:nvGraphicFramePr>
        <p:xfrm>
          <a:off x="819149" y="1219200"/>
          <a:ext cx="10553701" cy="5029200"/>
        </p:xfrm>
        <a:graphic>
          <a:graphicData uri="http://schemas.openxmlformats.org/drawingml/2006/table">
            <a:tbl>
              <a:tblPr firstRow="1" bandRow="1">
                <a:tableStyleId>{5C22544A-7EE6-4342-B048-85BDC9FD1C3A}</a:tableStyleId>
              </a:tblPr>
              <a:tblGrid>
                <a:gridCol w="2228851">
                  <a:extLst>
                    <a:ext uri="{9D8B030D-6E8A-4147-A177-3AD203B41FA5}">
                      <a16:colId xmlns:a16="http://schemas.microsoft.com/office/drawing/2014/main" val="1385123014"/>
                    </a:ext>
                  </a:extLst>
                </a:gridCol>
                <a:gridCol w="4267200">
                  <a:extLst>
                    <a:ext uri="{9D8B030D-6E8A-4147-A177-3AD203B41FA5}">
                      <a16:colId xmlns:a16="http://schemas.microsoft.com/office/drawing/2014/main" val="3511970981"/>
                    </a:ext>
                  </a:extLst>
                </a:gridCol>
                <a:gridCol w="4057650">
                  <a:extLst>
                    <a:ext uri="{9D8B030D-6E8A-4147-A177-3AD203B41FA5}">
                      <a16:colId xmlns:a16="http://schemas.microsoft.com/office/drawing/2014/main" val="2475852590"/>
                    </a:ext>
                  </a:extLst>
                </a:gridCol>
              </a:tblGrid>
              <a:tr h="588768">
                <a:tc>
                  <a:txBody>
                    <a:bodyPr/>
                    <a:lstStyle/>
                    <a:p>
                      <a:pPr algn="ctr">
                        <a:lnSpc>
                          <a:spcPct val="150000"/>
                        </a:lnSpc>
                      </a:pPr>
                      <a:r>
                        <a:rPr lang="en-US" sz="1600" dirty="0">
                          <a:solidFill>
                            <a:schemeClr val="bg1"/>
                          </a:solidFill>
                        </a:rPr>
                        <a:t>ID</a:t>
                      </a:r>
                      <a:endParaRPr lang="en-IN" sz="1600" dirty="0">
                        <a:solidFill>
                          <a:schemeClr val="bg1"/>
                        </a:solidFill>
                      </a:endParaRPr>
                    </a:p>
                  </a:txBody>
                  <a:tcPr>
                    <a:solidFill>
                      <a:schemeClr val="accent1"/>
                    </a:solidFill>
                  </a:tcPr>
                </a:tc>
                <a:tc>
                  <a:txBody>
                    <a:bodyPr/>
                    <a:lstStyle/>
                    <a:p>
                      <a:pPr algn="ctr">
                        <a:lnSpc>
                          <a:spcPct val="150000"/>
                        </a:lnSpc>
                      </a:pPr>
                      <a:r>
                        <a:rPr lang="en-US" sz="1600" b="0" dirty="0">
                          <a:solidFill>
                            <a:schemeClr val="tx1"/>
                          </a:solidFill>
                        </a:rPr>
                        <a:t>TC-3</a:t>
                      </a:r>
                      <a:endParaRPr lang="en-IN" sz="1600" b="0" dirty="0">
                        <a:solidFill>
                          <a:schemeClr val="tx1"/>
                        </a:solidFill>
                      </a:endParaRPr>
                    </a:p>
                  </a:txBody>
                  <a:tcPr>
                    <a:solidFill>
                      <a:schemeClr val="accent1">
                        <a:lumMod val="60000"/>
                        <a:lumOff val="40000"/>
                      </a:schemeClr>
                    </a:solidFill>
                  </a:tcPr>
                </a:tc>
                <a:tc>
                  <a:txBody>
                    <a:bodyPr/>
                    <a:lstStyle/>
                    <a:p>
                      <a:pPr algn="ctr">
                        <a:lnSpc>
                          <a:spcPct val="150000"/>
                        </a:lnSpc>
                      </a:pPr>
                      <a:r>
                        <a:rPr lang="en-US" sz="1600" b="0" dirty="0">
                          <a:solidFill>
                            <a:schemeClr val="tx1"/>
                          </a:solidFill>
                        </a:rPr>
                        <a:t>TC-4</a:t>
                      </a:r>
                      <a:endParaRPr lang="en-IN" sz="1600" b="0" dirty="0">
                        <a:solidFill>
                          <a:schemeClr val="tx1"/>
                        </a:solidFill>
                      </a:endParaRPr>
                    </a:p>
                  </a:txBody>
                  <a:tcPr>
                    <a:solidFill>
                      <a:schemeClr val="accent1">
                        <a:lumMod val="60000"/>
                        <a:lumOff val="40000"/>
                      </a:schemeClr>
                    </a:solidFill>
                  </a:tcPr>
                </a:tc>
                <a:extLst>
                  <a:ext uri="{0D108BD9-81ED-4DB2-BD59-A6C34878D82A}">
                    <a16:rowId xmlns:a16="http://schemas.microsoft.com/office/drawing/2014/main" val="2821440409"/>
                  </a:ext>
                </a:extLst>
              </a:tr>
              <a:tr h="1331961">
                <a:tc>
                  <a:txBody>
                    <a:bodyPr/>
                    <a:lstStyle/>
                    <a:p>
                      <a:endParaRPr lang="en-US" dirty="0"/>
                    </a:p>
                    <a:p>
                      <a:endParaRPr lang="en-US" dirty="0"/>
                    </a:p>
                    <a:p>
                      <a:pPr algn="ctr"/>
                      <a:r>
                        <a:rPr lang="en-IN" sz="1500" b="1" dirty="0">
                          <a:solidFill>
                            <a:schemeClr val="bg1"/>
                          </a:solidFill>
                        </a:rPr>
                        <a:t>Text Description</a:t>
                      </a:r>
                    </a:p>
                  </a:txBody>
                  <a:tcPr>
                    <a:solidFill>
                      <a:schemeClr val="accent1"/>
                    </a:solidFill>
                  </a:tcPr>
                </a:tc>
                <a:tc>
                  <a:txBody>
                    <a:bodyPr/>
                    <a:lstStyle/>
                    <a:p>
                      <a:endParaRPr lang="en-US" dirty="0"/>
                    </a:p>
                    <a:p>
                      <a:endParaRPr lang="en-IN"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US" sz="1500" dirty="0"/>
                        <a:t>Test with an image of an Elephant</a:t>
                      </a:r>
                    </a:p>
                    <a:p>
                      <a:endParaRPr lang="en-IN" dirty="0"/>
                    </a:p>
                  </a:txBody>
                  <a:tcPr/>
                </a:tc>
                <a:tc>
                  <a:txBody>
                    <a:bodyPr/>
                    <a:lstStyle/>
                    <a:p>
                      <a:endParaRPr lang="en-US" dirty="0"/>
                    </a:p>
                    <a:p>
                      <a:endParaRPr lang="en-IN" dirty="0"/>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tabLst/>
                        <a:defRPr/>
                      </a:pPr>
                      <a:r>
                        <a:rPr lang="en-IN" sz="1500" dirty="0"/>
                        <a:t>Test with an image of a Leopard</a:t>
                      </a:r>
                    </a:p>
                    <a:p>
                      <a:endParaRPr lang="en-IN" dirty="0"/>
                    </a:p>
                  </a:txBody>
                  <a:tcPr/>
                </a:tc>
                <a:extLst>
                  <a:ext uri="{0D108BD9-81ED-4DB2-BD59-A6C34878D82A}">
                    <a16:rowId xmlns:a16="http://schemas.microsoft.com/office/drawing/2014/main" val="3152444857"/>
                  </a:ext>
                </a:extLst>
              </a:tr>
              <a:tr h="3108471">
                <a:tc>
                  <a:txBody>
                    <a:bodyPr/>
                    <a:lstStyle/>
                    <a:p>
                      <a:endParaRPr lang="en-US" dirty="0"/>
                    </a:p>
                    <a:p>
                      <a:endParaRPr lang="en-US" dirty="0"/>
                    </a:p>
                    <a:p>
                      <a:endParaRPr lang="en-US" dirty="0"/>
                    </a:p>
                    <a:p>
                      <a:endParaRPr lang="en-US" dirty="0"/>
                    </a:p>
                    <a:p>
                      <a:pPr algn="ctr"/>
                      <a:endParaRPr lang="en-US" sz="1500" dirty="0"/>
                    </a:p>
                    <a:p>
                      <a:pPr algn="ctr"/>
                      <a:endParaRPr lang="en-US" sz="1500" dirty="0"/>
                    </a:p>
                    <a:p>
                      <a:pPr algn="ctr"/>
                      <a:r>
                        <a:rPr lang="en-US" sz="1500" b="1" dirty="0">
                          <a:solidFill>
                            <a:schemeClr val="bg1"/>
                          </a:solidFill>
                        </a:rPr>
                        <a:t>Output</a:t>
                      </a:r>
                      <a:endParaRPr lang="en-IN" sz="1500" b="1" dirty="0">
                        <a:solidFill>
                          <a:schemeClr val="bg1"/>
                        </a:solidFill>
                      </a:endParaRPr>
                    </a:p>
                  </a:txBody>
                  <a:tcPr>
                    <a:solidFill>
                      <a:schemeClr val="accent1"/>
                    </a:solidFill>
                  </a:tcPr>
                </a:tc>
                <a:tc>
                  <a:txBody>
                    <a:bodyPr/>
                    <a:lstStyle/>
                    <a:p>
                      <a:endParaRPr lang="en-US" dirty="0"/>
                    </a:p>
                    <a:p>
                      <a:endParaRPr lang="en-IN" dirty="0"/>
                    </a:p>
                    <a:p>
                      <a:endParaRPr lang="en-IN" dirty="0"/>
                    </a:p>
                    <a:p>
                      <a:endParaRPr lang="en-IN" dirty="0"/>
                    </a:p>
                    <a:p>
                      <a:endParaRPr lang="en-IN" dirty="0"/>
                    </a:p>
                  </a:txBody>
                  <a:tcPr/>
                </a:tc>
                <a:tc>
                  <a:txBody>
                    <a:bodyPr/>
                    <a:lstStyle/>
                    <a:p>
                      <a:endParaRPr lang="en-IN" dirty="0"/>
                    </a:p>
                  </a:txBody>
                  <a:tcPr/>
                </a:tc>
                <a:extLst>
                  <a:ext uri="{0D108BD9-81ED-4DB2-BD59-A6C34878D82A}">
                    <a16:rowId xmlns:a16="http://schemas.microsoft.com/office/drawing/2014/main" val="3546074227"/>
                  </a:ext>
                </a:extLst>
              </a:tr>
            </a:tbl>
          </a:graphicData>
        </a:graphic>
      </p:graphicFrame>
      <p:pic>
        <p:nvPicPr>
          <p:cNvPr id="6" name="Picture 5">
            <a:extLst>
              <a:ext uri="{FF2B5EF4-FFF2-40B4-BE49-F238E27FC236}">
                <a16:creationId xmlns:a16="http://schemas.microsoft.com/office/drawing/2014/main" id="{097CC929-C611-E4C4-96E6-9464371505D2}"/>
              </a:ext>
            </a:extLst>
          </p:cNvPr>
          <p:cNvPicPr>
            <a:picLocks noChangeAspect="1"/>
          </p:cNvPicPr>
          <p:nvPr/>
        </p:nvPicPr>
        <p:blipFill>
          <a:blip r:embed="rId2"/>
          <a:stretch>
            <a:fillRect/>
          </a:stretch>
        </p:blipFill>
        <p:spPr>
          <a:xfrm>
            <a:off x="3733800" y="3231896"/>
            <a:ext cx="3022478" cy="3016504"/>
          </a:xfrm>
          <a:prstGeom prst="rect">
            <a:avLst/>
          </a:prstGeom>
        </p:spPr>
      </p:pic>
      <p:pic>
        <p:nvPicPr>
          <p:cNvPr id="8" name="Picture 7">
            <a:extLst>
              <a:ext uri="{FF2B5EF4-FFF2-40B4-BE49-F238E27FC236}">
                <a16:creationId xmlns:a16="http://schemas.microsoft.com/office/drawing/2014/main" id="{FB7819D7-82E5-638F-C0B6-3FD94772367B}"/>
              </a:ext>
            </a:extLst>
          </p:cNvPr>
          <p:cNvPicPr>
            <a:picLocks noChangeAspect="1"/>
          </p:cNvPicPr>
          <p:nvPr/>
        </p:nvPicPr>
        <p:blipFill>
          <a:blip r:embed="rId3"/>
          <a:stretch>
            <a:fillRect/>
          </a:stretch>
        </p:blipFill>
        <p:spPr>
          <a:xfrm>
            <a:off x="7858737" y="3231896"/>
            <a:ext cx="2956415" cy="3016504"/>
          </a:xfrm>
          <a:prstGeom prst="rect">
            <a:avLst/>
          </a:prstGeom>
        </p:spPr>
      </p:pic>
    </p:spTree>
    <p:extLst>
      <p:ext uri="{BB962C8B-B14F-4D97-AF65-F5344CB8AC3E}">
        <p14:creationId xmlns:p14="http://schemas.microsoft.com/office/powerpoint/2010/main" val="1068785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B1EF0-D273-A31F-2C5E-6124765302DD}"/>
              </a:ext>
            </a:extLst>
          </p:cNvPr>
          <p:cNvSpPr>
            <a:spLocks noGrp="1"/>
          </p:cNvSpPr>
          <p:nvPr>
            <p:ph type="title"/>
          </p:nvPr>
        </p:nvSpPr>
        <p:spPr/>
        <p:txBody>
          <a:bodyPr/>
          <a:lstStyle/>
          <a:p>
            <a:r>
              <a:rPr lang="en-US" dirty="0"/>
              <a:t>Limitations</a:t>
            </a:r>
            <a:endParaRPr lang="en-IN" dirty="0"/>
          </a:p>
        </p:txBody>
      </p:sp>
      <p:sp>
        <p:nvSpPr>
          <p:cNvPr id="3" name="Text Placeholder 2">
            <a:extLst>
              <a:ext uri="{FF2B5EF4-FFF2-40B4-BE49-F238E27FC236}">
                <a16:creationId xmlns:a16="http://schemas.microsoft.com/office/drawing/2014/main" id="{9BA162A6-5B40-E6CE-7C3F-E962081A8A86}"/>
              </a:ext>
            </a:extLst>
          </p:cNvPr>
          <p:cNvSpPr>
            <a:spLocks noGrp="1"/>
          </p:cNvSpPr>
          <p:nvPr>
            <p:ph type="body" idx="1"/>
          </p:nvPr>
        </p:nvSpPr>
        <p:spPr/>
        <p:txBody>
          <a:bodyPr/>
          <a:lstStyle/>
          <a:p>
            <a:pPr>
              <a:lnSpc>
                <a:spcPct val="150000"/>
              </a:lnSpc>
              <a:buFont typeface="Wingdings" panose="05000000000000000000" pitchFamily="2" charset="2"/>
              <a:buChar char="Ø"/>
            </a:pPr>
            <a:r>
              <a:rPr lang="en-US" dirty="0"/>
              <a:t>Requires high-resolution images for accurate predictions.</a:t>
            </a:r>
          </a:p>
          <a:p>
            <a:pPr>
              <a:lnSpc>
                <a:spcPct val="150000"/>
              </a:lnSpc>
              <a:buFont typeface="Wingdings" panose="05000000000000000000" pitchFamily="2" charset="2"/>
              <a:buChar char="Ø"/>
            </a:pPr>
            <a:r>
              <a:rPr lang="en-US" dirty="0"/>
              <a:t>Limited dataset size may impact model performance on rare or underrepresented species.</a:t>
            </a:r>
          </a:p>
          <a:p>
            <a:pPr>
              <a:lnSpc>
                <a:spcPct val="150000"/>
              </a:lnSpc>
              <a:buFont typeface="Wingdings" panose="05000000000000000000" pitchFamily="2" charset="2"/>
              <a:buChar char="Ø"/>
            </a:pPr>
            <a:r>
              <a:rPr lang="en-US" dirty="0"/>
              <a:t>Basic algorithms may not handle complex extreme environmental variations.</a:t>
            </a:r>
          </a:p>
          <a:p>
            <a:pPr>
              <a:lnSpc>
                <a:spcPct val="150000"/>
              </a:lnSpc>
              <a:buFont typeface="Wingdings" panose="05000000000000000000" pitchFamily="2" charset="2"/>
              <a:buChar char="Ø"/>
            </a:pPr>
            <a:r>
              <a:rPr lang="en-US" dirty="0"/>
              <a:t> Difficulty in achieving real-time processing due to simplified frameworks.</a:t>
            </a:r>
            <a:endParaRPr lang="en-IN" dirty="0"/>
          </a:p>
        </p:txBody>
      </p:sp>
    </p:spTree>
    <p:extLst>
      <p:ext uri="{BB962C8B-B14F-4D97-AF65-F5344CB8AC3E}">
        <p14:creationId xmlns:p14="http://schemas.microsoft.com/office/powerpoint/2010/main" val="370533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BBEDC-D4A9-637D-93D3-3DB03C9F6D23}"/>
              </a:ext>
            </a:extLst>
          </p:cNvPr>
          <p:cNvSpPr>
            <a:spLocks noGrp="1"/>
          </p:cNvSpPr>
          <p:nvPr>
            <p:ph type="title"/>
          </p:nvPr>
        </p:nvSpPr>
        <p:spPr/>
        <p:txBody>
          <a:bodyPr/>
          <a:lstStyle/>
          <a:p>
            <a:r>
              <a:rPr lang="en-US" dirty="0"/>
              <a:t>Future Scope or Enhancements</a:t>
            </a:r>
            <a:endParaRPr lang="en-IN" dirty="0"/>
          </a:p>
        </p:txBody>
      </p:sp>
      <p:sp>
        <p:nvSpPr>
          <p:cNvPr id="3" name="Text Placeholder 2">
            <a:extLst>
              <a:ext uri="{FF2B5EF4-FFF2-40B4-BE49-F238E27FC236}">
                <a16:creationId xmlns:a16="http://schemas.microsoft.com/office/drawing/2014/main" id="{DB0FE6B3-153F-F2CD-D377-16B0A5E92212}"/>
              </a:ext>
            </a:extLst>
          </p:cNvPr>
          <p:cNvSpPr>
            <a:spLocks noGrp="1"/>
          </p:cNvSpPr>
          <p:nvPr>
            <p:ph type="body" idx="1"/>
          </p:nvPr>
        </p:nvSpPr>
        <p:spPr/>
        <p:txBody>
          <a:bodyPr/>
          <a:lstStyle/>
          <a:p>
            <a:pPr>
              <a:lnSpc>
                <a:spcPct val="150000"/>
              </a:lnSpc>
              <a:buFont typeface="Wingdings" panose="05000000000000000000" pitchFamily="2" charset="2"/>
              <a:buChar char="Ø"/>
            </a:pPr>
            <a:r>
              <a:rPr lang="en-US" dirty="0"/>
              <a:t>Generate synthetic data to handle rare species and balance datasets.</a:t>
            </a:r>
          </a:p>
          <a:p>
            <a:pPr>
              <a:lnSpc>
                <a:spcPct val="150000"/>
              </a:lnSpc>
              <a:buFont typeface="Wingdings" panose="05000000000000000000" pitchFamily="2" charset="2"/>
              <a:buChar char="Ø"/>
            </a:pPr>
            <a:r>
              <a:rPr lang="en-US" dirty="0"/>
              <a:t>Add support for low-resolution or noisy images using advanced preprocessing.</a:t>
            </a:r>
          </a:p>
          <a:p>
            <a:pPr>
              <a:lnSpc>
                <a:spcPct val="150000"/>
              </a:lnSpc>
              <a:buFont typeface="Wingdings" panose="05000000000000000000" pitchFamily="2" charset="2"/>
              <a:buChar char="Ø"/>
            </a:pPr>
            <a:r>
              <a:rPr lang="en-US" dirty="0"/>
              <a:t>Combine data from sensors like thermal, audio, and motion to improve detection.</a:t>
            </a:r>
          </a:p>
          <a:p>
            <a:pPr>
              <a:lnSpc>
                <a:spcPct val="150000"/>
              </a:lnSpc>
              <a:buFont typeface="Wingdings" panose="05000000000000000000" pitchFamily="2" charset="2"/>
              <a:buChar char="Ø"/>
            </a:pPr>
            <a:r>
              <a:rPr lang="en-US" dirty="0"/>
              <a:t>Integrate ecological insights like migration patterns to support conservation decisions.</a:t>
            </a:r>
          </a:p>
          <a:p>
            <a:pPr>
              <a:buFont typeface="Wingdings" panose="05000000000000000000" pitchFamily="2" charset="2"/>
              <a:buChar char="Ø"/>
            </a:pPr>
            <a:endParaRPr lang="en-US" dirty="0"/>
          </a:p>
          <a:p>
            <a:pPr>
              <a:buFont typeface="Wingdings" panose="05000000000000000000" pitchFamily="2" charset="2"/>
              <a:buChar char="Ø"/>
            </a:pPr>
            <a:endParaRPr lang="en-US" dirty="0"/>
          </a:p>
          <a:p>
            <a:pPr marL="114300" indent="0">
              <a:buNone/>
            </a:pPr>
            <a:endParaRPr lang="en-IN" dirty="0"/>
          </a:p>
        </p:txBody>
      </p:sp>
    </p:spTree>
    <p:extLst>
      <p:ext uri="{BB962C8B-B14F-4D97-AF65-F5344CB8AC3E}">
        <p14:creationId xmlns:p14="http://schemas.microsoft.com/office/powerpoint/2010/main" val="2559197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69B2-E934-DBF4-6F59-FE8008977D5F}"/>
              </a:ext>
            </a:extLst>
          </p:cNvPr>
          <p:cNvSpPr>
            <a:spLocks noGrp="1"/>
          </p:cNvSpPr>
          <p:nvPr>
            <p:ph type="title"/>
          </p:nvPr>
        </p:nvSpPr>
        <p:spPr/>
        <p:txBody>
          <a:bodyPr/>
          <a:lstStyle/>
          <a:p>
            <a:r>
              <a:rPr lang="en-US" dirty="0"/>
              <a:t>Conclusion</a:t>
            </a:r>
            <a:endParaRPr lang="en-IN" dirty="0"/>
          </a:p>
        </p:txBody>
      </p:sp>
      <p:sp>
        <p:nvSpPr>
          <p:cNvPr id="3" name="Text Placeholder 2">
            <a:extLst>
              <a:ext uri="{FF2B5EF4-FFF2-40B4-BE49-F238E27FC236}">
                <a16:creationId xmlns:a16="http://schemas.microsoft.com/office/drawing/2014/main" id="{EEA2C4B9-B5ED-E1E6-0EF8-243614148D0F}"/>
              </a:ext>
            </a:extLst>
          </p:cNvPr>
          <p:cNvSpPr>
            <a:spLocks noGrp="1"/>
          </p:cNvSpPr>
          <p:nvPr>
            <p:ph type="body" idx="1"/>
          </p:nvPr>
        </p:nvSpPr>
        <p:spPr>
          <a:xfrm>
            <a:off x="1097280" y="2133600"/>
            <a:ext cx="9570720" cy="3659292"/>
          </a:xfrm>
        </p:spPr>
        <p:txBody>
          <a:bodyPr/>
          <a:lstStyle/>
          <a:p>
            <a:pPr algn="just">
              <a:lnSpc>
                <a:spcPct val="150000"/>
              </a:lnSpc>
              <a:buFont typeface="Wingdings" panose="05000000000000000000" pitchFamily="2" charset="2"/>
              <a:buChar char="Ø"/>
            </a:pPr>
            <a:r>
              <a:rPr lang="en-US" sz="1800" dirty="0"/>
              <a:t>This project demonstrates significant potential in transforming ecological monitoring to automating species recognition with deep learning techniques. </a:t>
            </a:r>
          </a:p>
          <a:p>
            <a:pPr algn="just">
              <a:lnSpc>
                <a:spcPct val="150000"/>
              </a:lnSpc>
              <a:buFont typeface="Wingdings" panose="05000000000000000000" pitchFamily="2" charset="2"/>
              <a:buChar char="Ø"/>
            </a:pPr>
            <a:r>
              <a:rPr lang="en-US" sz="1800" dirty="0"/>
              <a:t>By addressing traditional challenges like labor-intensive manual analysis, this system accelerates research efforts and enhances data-driven conservation strategies. </a:t>
            </a:r>
          </a:p>
          <a:p>
            <a:pPr algn="just">
              <a:lnSpc>
                <a:spcPct val="150000"/>
              </a:lnSpc>
              <a:buFont typeface="Wingdings" panose="05000000000000000000" pitchFamily="2" charset="2"/>
              <a:buChar char="Ø"/>
            </a:pPr>
            <a:r>
              <a:rPr lang="en-US" sz="1800" dirty="0"/>
              <a:t>Despite current limitations, advancements in technology offer great potential for future development, helping conservationists make better decisions and supporting biodiversity  and ecosystem health.</a:t>
            </a:r>
            <a:endParaRPr lang="en-IN" sz="1800" dirty="0"/>
          </a:p>
        </p:txBody>
      </p:sp>
    </p:spTree>
    <p:extLst>
      <p:ext uri="{BB962C8B-B14F-4D97-AF65-F5344CB8AC3E}">
        <p14:creationId xmlns:p14="http://schemas.microsoft.com/office/powerpoint/2010/main" val="1624624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p:nvPr>
        </p:nvSpPr>
        <p:spPr>
          <a:xfrm>
            <a:off x="1162050" y="2476500"/>
            <a:ext cx="9867900" cy="1905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1800"/>
              <a:buNone/>
            </a:pPr>
            <a:r>
              <a:rPr lang="en-US" sz="5400" b="1" dirty="0"/>
              <a:t>Thank You</a:t>
            </a:r>
            <a:br>
              <a:rPr lang="en-US" sz="6200" b="1" dirty="0"/>
            </a:br>
            <a:r>
              <a:rPr lang="en-US" sz="3200" dirty="0">
                <a:latin typeface="Libre Franklin" pitchFamily="2" charset="0"/>
              </a:rPr>
              <a:t>I welcome your inquiries and perspectives</a:t>
            </a:r>
            <a:endParaRPr sz="3200" dirty="0">
              <a:latin typeface="Libre Franklin" pitchFamily="2"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523836" y="1712"/>
            <a:ext cx="10631844" cy="16764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700"/>
              <a:buFont typeface="Bookman Old Style" panose="02050604050505020204"/>
              <a:buNone/>
            </a:pPr>
            <a:r>
              <a:rPr lang="en-US" dirty="0"/>
              <a:t>   Abstract</a:t>
            </a:r>
          </a:p>
        </p:txBody>
      </p:sp>
      <p:sp>
        <p:nvSpPr>
          <p:cNvPr id="116" name="Google Shape;116;p15"/>
          <p:cNvSpPr txBox="1">
            <a:spLocks noGrp="1"/>
          </p:cNvSpPr>
          <p:nvPr>
            <p:ph type="body" idx="1"/>
          </p:nvPr>
        </p:nvSpPr>
        <p:spPr>
          <a:xfrm>
            <a:off x="1143000" y="1905000"/>
            <a:ext cx="10012680" cy="3048000"/>
          </a:xfrm>
          <a:prstGeom prst="rect">
            <a:avLst/>
          </a:prstGeom>
          <a:noFill/>
          <a:ln>
            <a:noFill/>
          </a:ln>
        </p:spPr>
        <p:txBody>
          <a:bodyPr spcFirstLastPara="1" wrap="square" lIns="0" tIns="45700" rIns="0" bIns="45700" anchor="t" anchorCtr="0">
            <a:noAutofit/>
          </a:bodyPr>
          <a:lstStyle/>
          <a:p>
            <a:pPr marL="114300" indent="0" algn="just">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Efficient wildlife monitoring is essential for conservation and management, with camera traps being a key tool for unobtrusive and continuous data collection. However, the manual processing of vast amounts of camera trap imagery is labor-intensive and time-consuming. This paper proposes a framework utilizing deep convolutional neural networks (CNNs) for automated species recognition in the wild, based on a dataset from the Wildlife Spotter project. The system uses advanced graph-cut algorithms to segment images and identifies species automatically, significantly outperforming traditional methods like the bag of visual words model. This approach not only accelerates research and enhances citizen science initiatives but also improves management decisions. While there are challenges related to environmental conditions and species diversity, the proposed method marks a substantial advancement in automated wildlife monitoring. Integrating deep learning with camera trap technology promises to revolutionize ecological research, offering more accurate and efficient species identification and facilitating timely conservation actions.</a:t>
            </a:r>
            <a:endParaRPr lang="en-GB" sz="1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9157" y="457200"/>
            <a:ext cx="10471328" cy="1152128"/>
          </a:xfrm>
        </p:spPr>
        <p:txBody>
          <a:bodyPr/>
          <a:lstStyle/>
          <a:p>
            <a:r>
              <a:rPr lang="en-US" dirty="0"/>
              <a:t>Existing System</a:t>
            </a:r>
          </a:p>
        </p:txBody>
      </p:sp>
      <p:sp>
        <p:nvSpPr>
          <p:cNvPr id="6" name="Google Shape;116;p15"/>
          <p:cNvSpPr txBox="1">
            <a:spLocks noGrp="1"/>
          </p:cNvSpPr>
          <p:nvPr>
            <p:ph type="body" idx="1"/>
          </p:nvPr>
        </p:nvSpPr>
        <p:spPr>
          <a:xfrm>
            <a:off x="1089660" y="1905000"/>
            <a:ext cx="10012680" cy="3048000"/>
          </a:xfrm>
          <a:prstGeom prst="rect">
            <a:avLst/>
          </a:prstGeom>
          <a:noFill/>
          <a:ln>
            <a:noFill/>
          </a:ln>
        </p:spPr>
        <p:txBody>
          <a:bodyPr spcFirstLastPara="1" wrap="square" lIns="0" tIns="45700" rIns="0" bIns="45700" anchor="t" anchorCtr="0">
            <a:noAutofit/>
          </a:bodyPr>
          <a:lstStyle/>
          <a:p>
            <a:pPr marL="114300" indent="0" algn="just">
              <a:lnSpc>
                <a:spcPct val="150000"/>
              </a:lnSpc>
              <a:buNone/>
            </a:pPr>
            <a:r>
              <a:rPr lang="en-US" sz="1600" dirty="0">
                <a:solidFill>
                  <a:schemeClr val="tx1"/>
                </a:solidFill>
                <a:latin typeface="Times New Roman" panose="02020603050405020304" pitchFamily="18" charset="0"/>
                <a:cs typeface="Times New Roman" panose="02020603050405020304" pitchFamily="18" charset="0"/>
              </a:rPr>
              <a:t>The traditional approach to species recognition in wildlife monitoring relies heavily on manual processing and basic machine learning methods. Camera traps collect large volumes of images and videos continuously, capturing animal activity unobtrusively in their natural habitats. However, manually sorting and classifying these images is highly labor-intensive, time-consuming, and prone to human error. To automate some of this process, simpler machine learning techniques, like the Bag of Visual Words (BoVW) model, have been used. This model extracts features using methods like SIFT or SURF to classify images. Although the BoVW model aids in classification, it suffers from limited accuracy and struggles to scale effectively with large datasets. As a result, the existing system is inefficient and lacks the technological sophistication needed to accurately and efficiently handle vast amounts of wildlife imagery.</a:t>
            </a:r>
            <a:endParaRPr lang="en-GB" sz="16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573" y="533400"/>
            <a:ext cx="10850880" cy="1142999"/>
          </a:xfrm>
        </p:spPr>
        <p:txBody>
          <a:bodyPr/>
          <a:lstStyle/>
          <a:p>
            <a:r>
              <a:rPr lang="en-US" dirty="0"/>
              <a:t>Drawbacks of Existing System</a:t>
            </a:r>
          </a:p>
        </p:txBody>
      </p:sp>
      <p:sp>
        <p:nvSpPr>
          <p:cNvPr id="3" name="Text Placeholder 2"/>
          <p:cNvSpPr>
            <a:spLocks noGrp="1"/>
          </p:cNvSpPr>
          <p:nvPr>
            <p:ph type="body" idx="1"/>
          </p:nvPr>
        </p:nvSpPr>
        <p:spPr>
          <a:xfrm>
            <a:off x="1066800" y="1981200"/>
            <a:ext cx="10058400" cy="3962401"/>
          </a:xfrm>
        </p:spPr>
        <p:txBody>
          <a:bodyPr/>
          <a:lstStyle/>
          <a:p>
            <a:pPr algn="just">
              <a:lnSpc>
                <a:spcPct val="100000"/>
              </a:lnSpc>
              <a:buFont typeface="Wingdings" panose="05000000000000000000" pitchFamily="2" charset="2"/>
              <a:buChar char="q"/>
            </a:pPr>
            <a:r>
              <a:rPr lang="en-US" sz="1600" b="1" dirty="0"/>
              <a:t>Labor-Intensive and Time-Consuming</a:t>
            </a:r>
            <a:r>
              <a:rPr lang="en-US" sz="1600" dirty="0"/>
              <a:t>: With thousands of images generated daily, manually processing them limits researchers' capacity to focus on higher-value conservation activities, slowing down overall project progress and delaying actionable insights.</a:t>
            </a:r>
            <a:endParaRPr lang="en-US" sz="1600" dirty="0">
              <a:solidFill>
                <a:schemeClr val="tx1">
                  <a:lumMod val="85000"/>
                  <a:lumOff val="15000"/>
                </a:schemeClr>
              </a:solidFill>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q"/>
            </a:pPr>
            <a:r>
              <a:rPr lang="en-US" sz="1600" b="1" dirty="0"/>
              <a:t>Limited Accuracy</a:t>
            </a:r>
            <a:r>
              <a:rPr lang="en-US" sz="1600" dirty="0"/>
              <a:t>: The BoVW model struggles with accurately classifying animals that share similar physical traits or appear in low-quality images, which can lead to unreliable data and hinder effective wildlife monitoring and conservation efforts.</a:t>
            </a:r>
          </a:p>
          <a:p>
            <a:pPr algn="just">
              <a:lnSpc>
                <a:spcPct val="100000"/>
              </a:lnSpc>
              <a:buFont typeface="Wingdings" panose="05000000000000000000" pitchFamily="2" charset="2"/>
              <a:buChar char="q"/>
            </a:pPr>
            <a:r>
              <a:rPr lang="en-US" sz="1600" b="1" dirty="0"/>
              <a:t>Poor Scalability</a:t>
            </a:r>
            <a:r>
              <a:rPr lang="en-US" sz="1600" dirty="0"/>
              <a:t>: As the volume of data from camera traps grows, the system becomes overwhelmed, making real-time or near-real-time processing impossible, resulting in significant backlogs and delayed research outputs.</a:t>
            </a:r>
          </a:p>
          <a:p>
            <a:pPr algn="just">
              <a:lnSpc>
                <a:spcPct val="100000"/>
              </a:lnSpc>
              <a:buFont typeface="Wingdings" panose="05000000000000000000" pitchFamily="2" charset="2"/>
              <a:buChar char="q"/>
            </a:pPr>
            <a:r>
              <a:rPr lang="en-US" sz="1600" b="1" dirty="0"/>
              <a:t>Outdated Technology</a:t>
            </a:r>
            <a:r>
              <a:rPr lang="en-US" sz="1600" dirty="0"/>
              <a:t>: Without leveraging advanced technologies like deep learning, the system fails to utilize modern, sophisticated feature extraction, limiting its ability to adapt to complex images and reducing overall species recognition accuracy.</a:t>
            </a:r>
          </a:p>
        </p:txBody>
      </p:sp>
      <p:sp>
        <p:nvSpPr>
          <p:cNvPr id="4" name="Rectangle 1"/>
          <p:cNvSpPr>
            <a:spLocks noChangeArrowheads="1"/>
          </p:cNvSpPr>
          <p:nvPr/>
        </p:nvSpPr>
        <p:spPr bwMode="auto">
          <a:xfrm>
            <a:off x="0" y="-323165"/>
            <a:ext cx="26481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1143000" y="3200400"/>
            <a:ext cx="9448800" cy="307777"/>
          </a:xfrm>
          <a:prstGeom prst="rect">
            <a:avLst/>
          </a:prstGeom>
        </p:spPr>
        <p:txBody>
          <a:bodyPr wrap="square">
            <a:spAutoFit/>
          </a:bodyPr>
          <a:lstStyle/>
          <a:p>
            <a:r>
              <a:rPr lang="en-US"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1066800" y="762000"/>
            <a:ext cx="10058400" cy="89916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3F3F3F"/>
              </a:buClr>
              <a:buSzPts val="4700"/>
              <a:buFont typeface="Bookman Old Style" panose="02050604050505020204"/>
              <a:buNone/>
            </a:pPr>
            <a:r>
              <a:rPr lang="en-US" dirty="0"/>
              <a:t>Proposed System</a:t>
            </a:r>
          </a:p>
        </p:txBody>
      </p:sp>
      <p:sp>
        <p:nvSpPr>
          <p:cNvPr id="129" name="Google Shape;129;p17"/>
          <p:cNvSpPr txBox="1">
            <a:spLocks noGrp="1"/>
          </p:cNvSpPr>
          <p:nvPr>
            <p:ph type="body" idx="1"/>
          </p:nvPr>
        </p:nvSpPr>
        <p:spPr>
          <a:xfrm>
            <a:off x="1143000" y="1905000"/>
            <a:ext cx="9982200" cy="4339952"/>
          </a:xfrm>
          <a:prstGeom prst="rect">
            <a:avLst/>
          </a:prstGeom>
          <a:noFill/>
          <a:ln>
            <a:noFill/>
          </a:ln>
        </p:spPr>
        <p:txBody>
          <a:bodyPr spcFirstLastPara="1" wrap="square" lIns="0" tIns="45700" rIns="0" bIns="45700" anchor="t" anchorCtr="0">
            <a:noAutofit/>
          </a:bodyPr>
          <a:lstStyle/>
          <a:p>
            <a:pPr marL="114300" indent="0" algn="just" fontAlgn="base">
              <a:lnSpc>
                <a:spcPct val="150000"/>
              </a:lnSpc>
              <a:buNone/>
            </a:pPr>
            <a:r>
              <a:rPr lang="en-US" sz="1800" b="0" i="0" dirty="0">
                <a:solidFill>
                  <a:srgbClr val="273239"/>
                </a:solidFill>
                <a:effectLst/>
                <a:highlight>
                  <a:srgbClr val="FFFFFF"/>
                </a:highlight>
                <a:latin typeface="Times New Roman" panose="02020603050405020304" pitchFamily="18" charset="0"/>
                <a:cs typeface="Times New Roman" panose="02020603050405020304" pitchFamily="18" charset="0"/>
              </a:rPr>
              <a:t>The proposed system leverages deep convolutional neural networks (CNNs) to automate species recognition, significantly improving accuracy and efficiency. CNNs are well-suited for image processing, as they automatically learn relevant features from large datasets, eliminating the need for manual feature extraction. To further enhance performance, advanced graph-cut algorithms are incorporated for image segmentation, effectively isolating animals from their surroundings. The system is trained on datasets like the Wildlife Spotter project, enabling it to identify species automatically and more precisely. This approach reduces manual intervention, speeds up processing, and handles large volumes of camera trap data with greater accuracy and scalability.</a:t>
            </a:r>
            <a:endParaRPr sz="1800" dirty="0">
              <a:solidFill>
                <a:schemeClr val="dk1"/>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0"/>
            <a:ext cx="10058400" cy="899160"/>
          </a:xfrm>
        </p:spPr>
        <p:txBody>
          <a:bodyPr/>
          <a:lstStyle/>
          <a:p>
            <a:r>
              <a:rPr lang="en-US" dirty="0"/>
              <a:t>Merits of Proposed System</a:t>
            </a:r>
          </a:p>
        </p:txBody>
      </p:sp>
      <p:sp>
        <p:nvSpPr>
          <p:cNvPr id="3" name="Rectangle 1"/>
          <p:cNvSpPr>
            <a:spLocks noGrp="1" noChangeArrowheads="1"/>
          </p:cNvSpPr>
          <p:nvPr>
            <p:ph type="body" idx="1"/>
          </p:nvPr>
        </p:nvSpPr>
        <p:spPr bwMode="auto">
          <a:xfrm>
            <a:off x="1143000" y="2057400"/>
            <a:ext cx="100584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pPr>
            <a:r>
              <a:rPr kumimoji="0" lang="en-US" altLang="en-US" sz="1800" b="1" i="0" u="none" strike="noStrike" cap="none" normalizeH="0" baseline="0" dirty="0">
                <a:ln>
                  <a:noFill/>
                </a:ln>
                <a:solidFill>
                  <a:schemeClr val="tx1"/>
                </a:solidFill>
                <a:effectLst/>
                <a:latin typeface="Libre Franklin" pitchFamily="2" charset="0"/>
                <a:cs typeface="Times New Roman" panose="02020603050405020304" pitchFamily="18" charset="0"/>
              </a:rPr>
              <a:t>Higher Accuracy</a:t>
            </a:r>
            <a:r>
              <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rPr>
              <a:t>:</a:t>
            </a:r>
            <a:r>
              <a:rPr lang="en-US" altLang="en-US" sz="1800" dirty="0">
                <a:solidFill>
                  <a:schemeClr val="tx1"/>
                </a:solidFill>
                <a:latin typeface="Libre Franklin" pitchFamily="2"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rPr>
              <a:t>Deep learning with CNNs enhances recognition accuracy, even under poor lighting and partial obstructions, providing more reliable data and reducing misclassification issues. </a:t>
            </a:r>
          </a:p>
          <a:p>
            <a:pPr marL="0" marR="0" lvl="0" indent="0" algn="just"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pPr>
            <a:r>
              <a:rPr kumimoji="0" lang="en-US" altLang="en-US" sz="1800" b="1" i="0" u="none" strike="noStrike" cap="none" normalizeH="0" baseline="0" dirty="0">
                <a:ln>
                  <a:noFill/>
                </a:ln>
                <a:solidFill>
                  <a:schemeClr val="tx1"/>
                </a:solidFill>
                <a:effectLst/>
                <a:latin typeface="Libre Franklin" pitchFamily="2" charset="0"/>
                <a:cs typeface="Times New Roman" panose="02020603050405020304" pitchFamily="18" charset="0"/>
              </a:rPr>
              <a:t>Faster Processing</a:t>
            </a:r>
            <a:r>
              <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rPr>
              <a:t>:</a:t>
            </a:r>
            <a:r>
              <a:rPr lang="en-US" altLang="en-US" sz="1800" dirty="0">
                <a:solidFill>
                  <a:schemeClr val="tx1"/>
                </a:solidFill>
                <a:latin typeface="Libre Franklin" pitchFamily="2"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rPr>
              <a:t>Automated processing speeds up image analysis, allowing researchers to save time and quickly generate actionable insights for conservation efforts.</a:t>
            </a:r>
          </a:p>
          <a:p>
            <a:pPr marL="0" marR="0" lvl="0" indent="0" algn="just"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pPr>
            <a:r>
              <a:rPr kumimoji="0" lang="en-US" altLang="en-US" sz="1800" b="1" i="0" u="none" strike="noStrike" cap="none" normalizeH="0" baseline="0" dirty="0">
                <a:ln>
                  <a:noFill/>
                </a:ln>
                <a:solidFill>
                  <a:schemeClr val="tx1"/>
                </a:solidFill>
                <a:effectLst/>
                <a:latin typeface="Libre Franklin" pitchFamily="2" charset="0"/>
                <a:cs typeface="Times New Roman" panose="02020603050405020304" pitchFamily="18" charset="0"/>
              </a:rPr>
              <a:t>Scalability</a:t>
            </a:r>
            <a:r>
              <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rPr>
              <a:t>: The system can efficiently process large volumes of data, enabling real-time analysis as the dataset grows, unlike traditional methods that struggle with high data loads.</a:t>
            </a:r>
          </a:p>
          <a:p>
            <a:pPr marL="0" marR="0" lvl="0" indent="0" algn="just" defTabSz="914400" rtl="0" eaLnBrk="0" fontAlgn="base" latinLnBrk="0" hangingPunct="0">
              <a:lnSpc>
                <a:spcPct val="100000"/>
              </a:lnSpc>
              <a:spcBef>
                <a:spcPct val="0"/>
              </a:spcBef>
              <a:spcAft>
                <a:spcPct val="0"/>
              </a:spcAft>
              <a:buClrTx/>
              <a:buSzTx/>
              <a:buNone/>
            </a:pPr>
            <a:endPar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endParaRPr>
          </a:p>
          <a:p>
            <a:pPr marL="285750" marR="0" lvl="0" indent="-285750" algn="just" defTabSz="914400" rtl="0" eaLnBrk="0" fontAlgn="base" latinLnBrk="0" hangingPunct="0">
              <a:lnSpc>
                <a:spcPct val="100000"/>
              </a:lnSpc>
              <a:spcBef>
                <a:spcPct val="0"/>
              </a:spcBef>
              <a:spcAft>
                <a:spcPct val="0"/>
              </a:spcAft>
              <a:buClrTx/>
              <a:buSzTx/>
              <a:buFont typeface="Wingdings" panose="05000000000000000000" pitchFamily="2" charset="2"/>
              <a:buChar char="ü"/>
            </a:pPr>
            <a:r>
              <a:rPr kumimoji="0" lang="en-US" altLang="en-US" sz="1800" b="1" i="0" u="none" strike="noStrike" cap="none" normalizeH="0" baseline="0" dirty="0">
                <a:ln>
                  <a:noFill/>
                </a:ln>
                <a:solidFill>
                  <a:schemeClr val="tx1"/>
                </a:solidFill>
                <a:effectLst/>
                <a:latin typeface="Libre Franklin" pitchFamily="2" charset="0"/>
                <a:cs typeface="Times New Roman" panose="02020603050405020304" pitchFamily="18" charset="0"/>
              </a:rPr>
              <a:t>Adaptability to Diverse Species</a:t>
            </a:r>
            <a:r>
              <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rPr>
              <a:t>:</a:t>
            </a:r>
            <a:r>
              <a:rPr lang="en-US" altLang="en-US" sz="1800" dirty="0">
                <a:solidFill>
                  <a:schemeClr val="tx1"/>
                </a:solidFill>
                <a:latin typeface="Libre Franklin" pitchFamily="2" charset="0"/>
                <a:cs typeface="Times New Roman" panose="02020603050405020304" pitchFamily="18" charset="0"/>
              </a:rPr>
              <a:t> These</a:t>
            </a:r>
            <a:r>
              <a:rPr kumimoji="0" lang="en-US" altLang="en-US" sz="1800" b="0" i="0" u="none" strike="noStrike" cap="none" normalizeH="0" baseline="0" dirty="0">
                <a:ln>
                  <a:noFill/>
                </a:ln>
                <a:solidFill>
                  <a:schemeClr val="tx1"/>
                </a:solidFill>
                <a:effectLst/>
                <a:latin typeface="Libre Franklin" pitchFamily="2" charset="0"/>
                <a:cs typeface="Times New Roman" panose="02020603050405020304" pitchFamily="18" charset="0"/>
              </a:rPr>
              <a:t> models can be retrained for various species, making the system flexible and effective across different ecosystems, improving conservation outcomes in diverse habitats.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976528"/>
            <a:ext cx="10134600" cy="770036"/>
          </a:xfrm>
        </p:spPr>
        <p:txBody>
          <a:bodyPr/>
          <a:lstStyle/>
          <a:p>
            <a:r>
              <a:rPr lang="en-US" dirty="0"/>
              <a:t>System Requirements</a:t>
            </a:r>
          </a:p>
        </p:txBody>
      </p:sp>
      <p:sp>
        <p:nvSpPr>
          <p:cNvPr id="3" name="Rectangle 1"/>
          <p:cNvSpPr>
            <a:spLocks noChangeArrowheads="1"/>
          </p:cNvSpPr>
          <p:nvPr/>
        </p:nvSpPr>
        <p:spPr bwMode="auto">
          <a:xfrm>
            <a:off x="0" y="-3231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304800" y="-18366"/>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
          <p:cNvSpPr>
            <a:spLocks noGrp="1" noChangeArrowheads="1"/>
          </p:cNvSpPr>
          <p:nvPr>
            <p:ph type="body" idx="1"/>
          </p:nvPr>
        </p:nvSpPr>
        <p:spPr bwMode="auto">
          <a:xfrm>
            <a:off x="1097280" y="2057400"/>
            <a:ext cx="471170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50000"/>
              </a:lnSpc>
              <a:spcBef>
                <a:spcPct val="0"/>
              </a:spcBef>
              <a:spcAft>
                <a:spcPct val="0"/>
              </a:spcAft>
              <a:buClrTx/>
              <a:buSzTx/>
              <a:buNone/>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Hardware Requirements</a:t>
            </a:r>
          </a:p>
          <a:p>
            <a:pPr marL="0" marR="0" lvl="0" indent="0" algn="just" defTabSz="914400" rtl="0" eaLnBrk="0" fontAlgn="base" latinLnBrk="0" hangingPunct="0">
              <a:lnSpc>
                <a:spcPct val="150000"/>
              </a:lnSpc>
              <a:spcBef>
                <a:spcPct val="0"/>
              </a:spcBef>
              <a:spcAft>
                <a:spcPct val="0"/>
              </a:spcAft>
              <a:buClrTx/>
              <a:buSzTx/>
              <a:buNone/>
            </a:pPr>
            <a:r>
              <a:rPr kumimoji="0" lang="en-US" altLang="en-US" sz="1600" b="1" i="0" u="none" strike="noStrike" cap="none" normalizeH="0" baseline="0" dirty="0">
                <a:ln>
                  <a:noFill/>
                </a:ln>
                <a:solidFill>
                  <a:schemeClr val="tx1"/>
                </a:solidFill>
                <a:effectLst/>
                <a:latin typeface="Libre Franklin" pitchFamily="2" charset="0"/>
              </a:rPr>
              <a:t>GPU</a:t>
            </a:r>
            <a:r>
              <a:rPr kumimoji="0" lang="en-US" altLang="en-US" sz="1600" b="0" i="0" u="none" strike="noStrike" cap="none" normalizeH="0" baseline="0" dirty="0">
                <a:ln>
                  <a:noFill/>
                </a:ln>
                <a:solidFill>
                  <a:schemeClr val="tx1"/>
                </a:solidFill>
                <a:effectLst/>
                <a:latin typeface="Libre Franklin" pitchFamily="2" charset="0"/>
              </a:rPr>
              <a:t>: NVIDIA GTX 1080, RTX 2080, or higher for faster training.</a:t>
            </a:r>
          </a:p>
          <a:p>
            <a:pPr marL="0" marR="0" lvl="0" indent="0" algn="just" defTabSz="914400" rtl="0" eaLnBrk="0" fontAlgn="base" latinLnBrk="0" hangingPunct="0">
              <a:lnSpc>
                <a:spcPct val="150000"/>
              </a:lnSpc>
              <a:spcBef>
                <a:spcPct val="0"/>
              </a:spcBef>
              <a:spcAft>
                <a:spcPct val="0"/>
              </a:spcAft>
              <a:buClrTx/>
              <a:buSzTx/>
              <a:buNone/>
            </a:pPr>
            <a:r>
              <a:rPr kumimoji="0" lang="en-US" altLang="en-US" sz="1600" b="1" i="0" u="none" strike="noStrike" cap="none" normalizeH="0" baseline="0" dirty="0">
                <a:ln>
                  <a:noFill/>
                </a:ln>
                <a:solidFill>
                  <a:schemeClr val="tx1"/>
                </a:solidFill>
                <a:effectLst/>
                <a:latin typeface="Libre Franklin" pitchFamily="2" charset="0"/>
              </a:rPr>
              <a:t>CPU</a:t>
            </a:r>
            <a:r>
              <a:rPr kumimoji="0" lang="en-US" altLang="en-US" sz="1600" b="0" i="0" u="none" strike="noStrike" cap="none" normalizeH="0" baseline="0" dirty="0">
                <a:ln>
                  <a:noFill/>
                </a:ln>
                <a:solidFill>
                  <a:schemeClr val="tx1"/>
                </a:solidFill>
                <a:effectLst/>
                <a:latin typeface="Libre Franklin" pitchFamily="2" charset="0"/>
              </a:rPr>
              <a:t>: An Intel i5 or AMD Ryzen 5 processor (or better) can support the CPU-intensive parts</a:t>
            </a:r>
          </a:p>
          <a:p>
            <a:pPr marL="0" marR="0" lvl="0" indent="0" algn="just" defTabSz="914400" rtl="0" eaLnBrk="0" fontAlgn="base" latinLnBrk="0" hangingPunct="0">
              <a:lnSpc>
                <a:spcPct val="150000"/>
              </a:lnSpc>
              <a:spcBef>
                <a:spcPct val="0"/>
              </a:spcBef>
              <a:spcAft>
                <a:spcPct val="0"/>
              </a:spcAft>
              <a:buClrTx/>
              <a:buSzTx/>
              <a:buNone/>
            </a:pPr>
            <a:r>
              <a:rPr kumimoji="0" lang="en-US" altLang="en-US" sz="1600" b="1" i="0" u="none" strike="noStrike" cap="none" normalizeH="0" baseline="0" dirty="0">
                <a:ln>
                  <a:noFill/>
                </a:ln>
                <a:solidFill>
                  <a:schemeClr val="tx1"/>
                </a:solidFill>
                <a:effectLst/>
                <a:latin typeface="Libre Franklin" pitchFamily="2" charset="0"/>
              </a:rPr>
              <a:t>Memory(RAM)</a:t>
            </a:r>
            <a:r>
              <a:rPr kumimoji="0" lang="en-US" altLang="en-US" sz="1600" b="0" i="0" u="none" strike="noStrike" cap="none" normalizeH="0" baseline="0" dirty="0">
                <a:ln>
                  <a:noFill/>
                </a:ln>
                <a:solidFill>
                  <a:schemeClr val="tx1"/>
                </a:solidFill>
                <a:effectLst/>
                <a:latin typeface="Libre Franklin" pitchFamily="2" charset="0"/>
              </a:rPr>
              <a:t>: At least 8 GB of RAM is recommended, although 16 GB or more is preferred for handling larger datasets </a:t>
            </a:r>
          </a:p>
          <a:p>
            <a:pPr marL="0" marR="0" lvl="0" indent="0" algn="just" defTabSz="914400" rtl="0" eaLnBrk="0" fontAlgn="base" latinLnBrk="0" hangingPunct="0">
              <a:lnSpc>
                <a:spcPct val="150000"/>
              </a:lnSpc>
              <a:spcBef>
                <a:spcPct val="0"/>
              </a:spcBef>
              <a:spcAft>
                <a:spcPct val="0"/>
              </a:spcAft>
              <a:buClrTx/>
              <a:buSzTx/>
              <a:buNone/>
            </a:pPr>
            <a:r>
              <a:rPr kumimoji="0" lang="en-US" altLang="en-US" sz="1600" b="1" i="0" u="none" strike="noStrike" cap="none" normalizeH="0" baseline="0" dirty="0">
                <a:ln>
                  <a:noFill/>
                </a:ln>
                <a:solidFill>
                  <a:schemeClr val="tx1"/>
                </a:solidFill>
                <a:effectLst/>
                <a:latin typeface="Libre Franklin" pitchFamily="2" charset="0"/>
              </a:rPr>
              <a:t>Storage</a:t>
            </a:r>
            <a:r>
              <a:rPr kumimoji="0" lang="en-US" altLang="en-US" sz="1600" b="0" i="0" u="none" strike="noStrike" cap="none" normalizeH="0" baseline="0" dirty="0">
                <a:ln>
                  <a:noFill/>
                </a:ln>
                <a:solidFill>
                  <a:schemeClr val="tx1"/>
                </a:solidFill>
                <a:effectLst/>
                <a:latin typeface="Libre Franklin" pitchFamily="2" charset="0"/>
              </a:rPr>
              <a:t>: SSD storage of at least 100 GB</a:t>
            </a:r>
          </a:p>
        </p:txBody>
      </p:sp>
      <p:sp>
        <p:nvSpPr>
          <p:cNvPr id="14" name="Rectangle 1"/>
          <p:cNvSpPr txBox="1">
            <a:spLocks noChangeArrowheads="1"/>
          </p:cNvSpPr>
          <p:nvPr/>
        </p:nvSpPr>
        <p:spPr bwMode="auto">
          <a:xfrm>
            <a:off x="6629400" y="2057400"/>
            <a:ext cx="460248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91440" tIns="45720" rIns="91440" bIns="45720" numCol="1" anchor="ctr" anchorCtr="0" compatLnSpc="1">
            <a:spAutoFit/>
          </a:bodyPr>
          <a:lstStyle>
            <a:defPPr marR="0" lvl="0" algn="l" rtl="0">
              <a:lnSpc>
                <a:spcPct val="100000"/>
              </a:lnSpc>
              <a:spcBef>
                <a:spcPts val="0"/>
              </a:spcBef>
              <a:spcAft>
                <a:spcPts val="0"/>
              </a:spcAft>
            </a:defPPr>
            <a:lvl1pPr marL="457200" marR="0" lvl="0" indent="-342900" algn="l" rtl="0">
              <a:lnSpc>
                <a:spcPct val="110000"/>
              </a:lnSpc>
              <a:spcBef>
                <a:spcPts val="1200"/>
              </a:spcBef>
              <a:spcAft>
                <a:spcPts val="0"/>
              </a:spcAft>
              <a:buClr>
                <a:schemeClr val="accent1"/>
              </a:buClr>
              <a:buSzPts val="1800"/>
              <a:buFont typeface="Calibri" panose="020F0502020204030204"/>
              <a:buChar char=" "/>
              <a:defRPr sz="1900" b="0" i="0" u="none" strike="noStrike" cap="none">
                <a:solidFill>
                  <a:srgbClr val="3F3F3F"/>
                </a:solidFill>
                <a:latin typeface="Libre Franklin"/>
                <a:ea typeface="Libre Franklin"/>
                <a:cs typeface="Libre Franklin"/>
                <a:sym typeface="Libre Franklin"/>
              </a:defRPr>
            </a:lvl1pPr>
            <a:lvl2pPr marL="914400" marR="0" lvl="1" indent="-342900" algn="l" rtl="0">
              <a:lnSpc>
                <a:spcPct val="100000"/>
              </a:lnSpc>
              <a:spcBef>
                <a:spcPts val="200"/>
              </a:spcBef>
              <a:spcAft>
                <a:spcPts val="0"/>
              </a:spcAft>
              <a:buClr>
                <a:srgbClr val="3F3F3F"/>
              </a:buClr>
              <a:buSzPts val="1800"/>
              <a:buFont typeface="Calibri" panose="020F0502020204030204"/>
              <a:buChar char="◦"/>
              <a:defRPr sz="1700" b="0" i="0" u="none" strike="noStrike" cap="none">
                <a:solidFill>
                  <a:srgbClr val="3F3F3F"/>
                </a:solidFill>
                <a:latin typeface="Libre Franklin"/>
                <a:ea typeface="Libre Franklin"/>
                <a:cs typeface="Libre Franklin"/>
                <a:sym typeface="Libre Franklin"/>
              </a:defRPr>
            </a:lvl2pPr>
            <a:lvl3pPr marL="1371600" marR="0" lvl="2" indent="-342900" algn="l" rtl="0">
              <a:lnSpc>
                <a:spcPct val="100000"/>
              </a:lnSpc>
              <a:spcBef>
                <a:spcPts val="400"/>
              </a:spcBef>
              <a:spcAft>
                <a:spcPts val="0"/>
              </a:spcAft>
              <a:buClr>
                <a:srgbClr val="3F3F3F"/>
              </a:buClr>
              <a:buSzPts val="1800"/>
              <a:buFont typeface="Calibri" panose="020F0502020204030204"/>
              <a:buChar char="◦"/>
              <a:defRPr sz="1300" b="0" i="0" u="none" strike="noStrike" cap="none">
                <a:solidFill>
                  <a:srgbClr val="3F3F3F"/>
                </a:solidFill>
                <a:latin typeface="Libre Franklin"/>
                <a:ea typeface="Libre Franklin"/>
                <a:cs typeface="Libre Franklin"/>
                <a:sym typeface="Libre Franklin"/>
              </a:defRPr>
            </a:lvl3pPr>
            <a:lvl4pPr marL="1828800" marR="0" lvl="3" indent="-342900" algn="l" rtl="0">
              <a:lnSpc>
                <a:spcPct val="100000"/>
              </a:lnSpc>
              <a:spcBef>
                <a:spcPts val="400"/>
              </a:spcBef>
              <a:spcAft>
                <a:spcPts val="0"/>
              </a:spcAft>
              <a:buClr>
                <a:srgbClr val="3F3F3F"/>
              </a:buClr>
              <a:buSzPts val="1800"/>
              <a:buFont typeface="Calibri" panose="020F0502020204030204"/>
              <a:buChar char="◦"/>
              <a:defRPr sz="1300" b="0" i="0" u="none" strike="noStrike" cap="none">
                <a:solidFill>
                  <a:srgbClr val="3F3F3F"/>
                </a:solidFill>
                <a:latin typeface="Libre Franklin"/>
                <a:ea typeface="Libre Franklin"/>
                <a:cs typeface="Libre Franklin"/>
                <a:sym typeface="Libre Franklin"/>
              </a:defRPr>
            </a:lvl4pPr>
            <a:lvl5pPr marL="2286000" marR="0" lvl="4" indent="-342900" algn="l" rtl="0">
              <a:lnSpc>
                <a:spcPct val="100000"/>
              </a:lnSpc>
              <a:spcBef>
                <a:spcPts val="400"/>
              </a:spcBef>
              <a:spcAft>
                <a:spcPts val="0"/>
              </a:spcAft>
              <a:buClr>
                <a:srgbClr val="3F3F3F"/>
              </a:buClr>
              <a:buSzPts val="1800"/>
              <a:buFont typeface="Calibri" panose="020F0502020204030204"/>
              <a:buChar char="◦"/>
              <a:defRPr sz="1300" b="0" i="0" u="none" strike="noStrike" cap="none">
                <a:solidFill>
                  <a:srgbClr val="3F3F3F"/>
                </a:solidFill>
                <a:latin typeface="Libre Franklin"/>
                <a:ea typeface="Libre Franklin"/>
                <a:cs typeface="Libre Franklin"/>
                <a:sym typeface="Libre Franklin"/>
              </a:defRPr>
            </a:lvl5pPr>
            <a:lvl6pPr marL="2743200" marR="0" lvl="5" indent="-342900" algn="l" rtl="0">
              <a:lnSpc>
                <a:spcPct val="90000"/>
              </a:lnSpc>
              <a:spcBef>
                <a:spcPts val="400"/>
              </a:spcBef>
              <a:spcAft>
                <a:spcPts val="0"/>
              </a:spcAft>
              <a:buClr>
                <a:schemeClr val="accent1"/>
              </a:buClr>
              <a:buSzPts val="18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6pPr>
            <a:lvl7pPr marL="3200400" marR="0" lvl="6" indent="-342900" algn="l" rtl="0">
              <a:lnSpc>
                <a:spcPct val="90000"/>
              </a:lnSpc>
              <a:spcBef>
                <a:spcPts val="400"/>
              </a:spcBef>
              <a:spcAft>
                <a:spcPts val="0"/>
              </a:spcAft>
              <a:buClr>
                <a:schemeClr val="accent1"/>
              </a:buClr>
              <a:buSzPts val="18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7pPr>
            <a:lvl8pPr marL="3657600" marR="0" lvl="7" indent="-342900" algn="l" rtl="0">
              <a:lnSpc>
                <a:spcPct val="90000"/>
              </a:lnSpc>
              <a:spcBef>
                <a:spcPts val="400"/>
              </a:spcBef>
              <a:spcAft>
                <a:spcPts val="0"/>
              </a:spcAft>
              <a:buClr>
                <a:schemeClr val="accent1"/>
              </a:buClr>
              <a:buSzPts val="18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8pPr>
            <a:lvl9pPr marL="4114800" marR="0" lvl="8" indent="-342900" algn="l" rtl="0">
              <a:lnSpc>
                <a:spcPct val="90000"/>
              </a:lnSpc>
              <a:spcBef>
                <a:spcPts val="400"/>
              </a:spcBef>
              <a:spcAft>
                <a:spcPts val="400"/>
              </a:spcAft>
              <a:buClr>
                <a:schemeClr val="accent1"/>
              </a:buClr>
              <a:buSzPts val="18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9pPr>
          </a:lstStyle>
          <a:p>
            <a:pPr marL="0" indent="0" algn="ctr" eaLnBrk="0" fontAlgn="base" hangingPunct="0">
              <a:lnSpc>
                <a:spcPct val="150000"/>
              </a:lnSpc>
              <a:spcBef>
                <a:spcPct val="0"/>
              </a:spcBef>
              <a:spcAft>
                <a:spcPct val="0"/>
              </a:spcAft>
              <a:buClrTx/>
              <a:buSzTx/>
              <a:buFont typeface="Calibri" panose="020F0502020204030204"/>
              <a:buNone/>
            </a:pPr>
            <a:r>
              <a:rPr lang="en-US" altLang="en-US" sz="2400" b="1" dirty="0">
                <a:solidFill>
                  <a:schemeClr val="tx1"/>
                </a:solidFill>
                <a:latin typeface="Times New Roman" panose="02020603050405020304" pitchFamily="18" charset="0"/>
                <a:cs typeface="Times New Roman" panose="02020603050405020304" pitchFamily="18" charset="0"/>
              </a:rPr>
              <a:t>Software Requirements</a:t>
            </a:r>
            <a:endParaRPr lang="en-US" altLang="en-US" sz="2400" dirty="0">
              <a:solidFill>
                <a:schemeClr val="tx1"/>
              </a:solidFill>
              <a:latin typeface="Libre Franklin" pitchFamily="2" charset="0"/>
            </a:endParaRPr>
          </a:p>
          <a:p>
            <a:pPr marL="0" indent="0" algn="just" eaLnBrk="0" fontAlgn="base" hangingPunct="0">
              <a:lnSpc>
                <a:spcPct val="150000"/>
              </a:lnSpc>
              <a:spcBef>
                <a:spcPct val="0"/>
              </a:spcBef>
              <a:spcAft>
                <a:spcPct val="0"/>
              </a:spcAft>
              <a:buClrTx/>
              <a:buSzTx/>
              <a:buFont typeface="Calibri" panose="020F0502020204030204"/>
              <a:buNone/>
            </a:pPr>
            <a:r>
              <a:rPr lang="en-US" sz="1600" b="1" dirty="0"/>
              <a:t>Programming Languages:</a:t>
            </a:r>
            <a:r>
              <a:rPr lang="en-US" sz="1600" dirty="0"/>
              <a:t> Python 3.7 or later</a:t>
            </a:r>
          </a:p>
          <a:p>
            <a:pPr marL="0" indent="0" algn="just" eaLnBrk="0" fontAlgn="base" hangingPunct="0">
              <a:lnSpc>
                <a:spcPct val="150000"/>
              </a:lnSpc>
              <a:spcBef>
                <a:spcPct val="0"/>
              </a:spcBef>
              <a:spcAft>
                <a:spcPct val="0"/>
              </a:spcAft>
              <a:buClrTx/>
              <a:buSzTx/>
              <a:buFont typeface="Calibri" panose="020F0502020204030204"/>
              <a:buNone/>
            </a:pPr>
            <a:r>
              <a:rPr lang="en-US" sz="1600" b="1" dirty="0"/>
              <a:t>Libraries:</a:t>
            </a:r>
            <a:r>
              <a:rPr lang="en-US" sz="1600" dirty="0"/>
              <a:t> TensorFlow (2.x), keras, NumPy, scikit-learn, Matplotlib</a:t>
            </a:r>
          </a:p>
          <a:p>
            <a:pPr marL="0" indent="0" algn="just" eaLnBrk="0" fontAlgn="base" hangingPunct="0">
              <a:lnSpc>
                <a:spcPct val="150000"/>
              </a:lnSpc>
              <a:spcBef>
                <a:spcPct val="0"/>
              </a:spcBef>
              <a:spcAft>
                <a:spcPct val="0"/>
              </a:spcAft>
              <a:buClrTx/>
              <a:buSzTx/>
              <a:buFont typeface="Calibri" panose="020F0502020204030204"/>
              <a:buNone/>
            </a:pPr>
            <a:r>
              <a:rPr lang="en-US" sz="1600" b="1" dirty="0"/>
              <a:t>Operating Systems:</a:t>
            </a:r>
            <a:r>
              <a:rPr lang="en-US" sz="1600" dirty="0"/>
              <a:t> Windows, macOS, or Linux</a:t>
            </a:r>
          </a:p>
          <a:p>
            <a:pPr marL="0" indent="0" algn="just" eaLnBrk="0" fontAlgn="base" hangingPunct="0">
              <a:lnSpc>
                <a:spcPct val="150000"/>
              </a:lnSpc>
              <a:spcBef>
                <a:spcPct val="0"/>
              </a:spcBef>
              <a:spcAft>
                <a:spcPct val="0"/>
              </a:spcAft>
              <a:buClrTx/>
              <a:buSzTx/>
              <a:buFont typeface="Calibri" panose="020F0502020204030204"/>
              <a:buNone/>
            </a:pPr>
            <a:r>
              <a:rPr lang="en-US" sz="1600" b="1" dirty="0"/>
              <a:t>Data Processing:</a:t>
            </a:r>
            <a:r>
              <a:rPr lang="en-US" sz="1600" dirty="0"/>
              <a:t> TensorFlow (keras), scikit-learn</a:t>
            </a:r>
          </a:p>
          <a:p>
            <a:pPr marL="0" indent="0" algn="just" eaLnBrk="0" fontAlgn="base" hangingPunct="0">
              <a:lnSpc>
                <a:spcPct val="150000"/>
              </a:lnSpc>
              <a:spcBef>
                <a:spcPct val="0"/>
              </a:spcBef>
              <a:spcAft>
                <a:spcPct val="0"/>
              </a:spcAft>
              <a:buClrTx/>
              <a:buSzTx/>
              <a:buFont typeface="Calibri" panose="020F0502020204030204"/>
              <a:buNone/>
            </a:pPr>
            <a:r>
              <a:rPr lang="en-US" sz="1600" b="1" dirty="0"/>
              <a:t>Data Visualization: </a:t>
            </a:r>
            <a:r>
              <a:rPr lang="en-US" sz="1600" dirty="0"/>
              <a:t>Matplotlib</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User Requirements</a:t>
            </a:r>
          </a:p>
        </p:txBody>
      </p:sp>
      <p:sp>
        <p:nvSpPr>
          <p:cNvPr id="4" name="Text Placeholder 3"/>
          <p:cNvSpPr>
            <a:spLocks noGrp="1"/>
          </p:cNvSpPr>
          <p:nvPr>
            <p:ph type="body" idx="2"/>
          </p:nvPr>
        </p:nvSpPr>
        <p:spPr>
          <a:xfrm>
            <a:off x="1097280" y="1905000"/>
            <a:ext cx="4770121" cy="4285397"/>
          </a:xfrm>
        </p:spPr>
        <p:txBody>
          <a:bodyPr>
            <a:normAutofit fontScale="77500" lnSpcReduction="20000"/>
          </a:bodyPr>
          <a:lstStyle/>
          <a:p>
            <a:pPr marL="457200" marR="0" lvl="0" indent="-228600" algn="ctr" defTabSz="914400" rtl="0" eaLnBrk="1" fontAlgn="auto" latinLnBrk="0" hangingPunct="1">
              <a:lnSpc>
                <a:spcPct val="110000"/>
              </a:lnSpc>
              <a:spcBef>
                <a:spcPts val="1200"/>
              </a:spcBef>
              <a:spcAft>
                <a:spcPts val="0"/>
              </a:spcAft>
              <a:buClr>
                <a:srgbClr val="9BA8B7"/>
              </a:buClr>
              <a:buSzPts val="2000"/>
              <a:buFont typeface="Calibri" panose="020F0502020204030204"/>
              <a:buNone/>
              <a:defRPr/>
            </a:pPr>
            <a:r>
              <a:rPr kumimoji="0" lang="en-IN" sz="3100" b="1" i="0" u="none" strike="noStrike" kern="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Libre Franklin"/>
              </a:rPr>
              <a:t>Functional Requirements </a:t>
            </a:r>
            <a:endParaRPr lang="en-US" sz="3100" dirty="0">
              <a:solidFill>
                <a:schemeClr val="tx1"/>
              </a:solidFill>
              <a:latin typeface="Times New Roman" panose="02020603050405020304" pitchFamily="18" charset="0"/>
              <a:cs typeface="Times New Roman" panose="02020603050405020304" pitchFamily="18" charset="0"/>
            </a:endParaRPr>
          </a:p>
          <a:p>
            <a:pPr marL="114300" indent="0" algn="just">
              <a:lnSpc>
                <a:spcPct val="120000"/>
              </a:lnSpc>
              <a:buNone/>
            </a:pPr>
            <a:r>
              <a:rPr lang="en-US" b="1" dirty="0">
                <a:solidFill>
                  <a:schemeClr val="tx1"/>
                </a:solidFill>
                <a:latin typeface="Libre Franklin" pitchFamily="2" charset="0"/>
                <a:cs typeface="Times New Roman" panose="02020603050405020304" pitchFamily="18" charset="0"/>
              </a:rPr>
              <a:t>Automated Species Recognition: </a:t>
            </a:r>
            <a:r>
              <a:rPr lang="en-US" sz="1800" dirty="0">
                <a:solidFill>
                  <a:schemeClr val="tx1"/>
                </a:solidFill>
                <a:latin typeface="Libre Franklin" pitchFamily="2" charset="0"/>
                <a:cs typeface="Times New Roman" panose="02020603050405020304" pitchFamily="18" charset="0"/>
              </a:rPr>
              <a:t>The system must automatically recognize and classify species from camera trap images using deep convolutional neural networks (CNNs).</a:t>
            </a:r>
          </a:p>
          <a:p>
            <a:pPr marL="114300" indent="0" algn="just">
              <a:lnSpc>
                <a:spcPct val="120000"/>
              </a:lnSpc>
              <a:buNone/>
            </a:pPr>
            <a:r>
              <a:rPr lang="en-US" b="1" dirty="0">
                <a:solidFill>
                  <a:schemeClr val="tx1"/>
                </a:solidFill>
                <a:latin typeface="Libre Franklin" pitchFamily="2" charset="0"/>
                <a:cs typeface="Times New Roman" panose="02020603050405020304" pitchFamily="18" charset="0"/>
              </a:rPr>
              <a:t>Image Segmentation: </a:t>
            </a:r>
            <a:r>
              <a:rPr lang="en-US" sz="1800" dirty="0">
                <a:solidFill>
                  <a:schemeClr val="tx1"/>
                </a:solidFill>
                <a:latin typeface="Libre Franklin" pitchFamily="2" charset="0"/>
                <a:cs typeface="Times New Roman" panose="02020603050405020304" pitchFamily="18" charset="0"/>
              </a:rPr>
              <a:t>The system should use advanced image segmentation techniques like graph-cut algorithms to identify and isolate objects (animals) from the background.</a:t>
            </a:r>
          </a:p>
          <a:p>
            <a:pPr marL="114300" indent="0" algn="just">
              <a:lnSpc>
                <a:spcPct val="120000"/>
              </a:lnSpc>
              <a:buNone/>
            </a:pPr>
            <a:r>
              <a:rPr lang="en-US" b="1" dirty="0">
                <a:solidFill>
                  <a:schemeClr val="tx1"/>
                </a:solidFill>
                <a:latin typeface="Libre Franklin" pitchFamily="2" charset="0"/>
                <a:cs typeface="Times New Roman" panose="02020603050405020304" pitchFamily="18" charset="0"/>
              </a:rPr>
              <a:t>Real-time Data Processing: </a:t>
            </a:r>
            <a:r>
              <a:rPr lang="en-US" sz="1800" dirty="0">
                <a:solidFill>
                  <a:schemeClr val="tx1"/>
                </a:solidFill>
                <a:latin typeface="Libre Franklin" pitchFamily="2" charset="0"/>
                <a:cs typeface="Times New Roman" panose="02020603050405020304" pitchFamily="18" charset="0"/>
              </a:rPr>
              <a:t>The system must process camera trap images in real-time or near real-time to provide timely species identification.</a:t>
            </a:r>
          </a:p>
          <a:p>
            <a:pPr marL="114300" indent="0" algn="just">
              <a:lnSpc>
                <a:spcPct val="120000"/>
              </a:lnSpc>
              <a:buNone/>
            </a:pPr>
            <a:r>
              <a:rPr lang="en-US" b="1" dirty="0">
                <a:solidFill>
                  <a:schemeClr val="tx1"/>
                </a:solidFill>
                <a:latin typeface="Libre Franklin" pitchFamily="2" charset="0"/>
                <a:cs typeface="Times New Roman" panose="02020603050405020304" pitchFamily="18" charset="0"/>
              </a:rPr>
              <a:t>Data Storage: </a:t>
            </a:r>
            <a:r>
              <a:rPr lang="en-US" sz="1800" dirty="0">
                <a:solidFill>
                  <a:schemeClr val="tx1"/>
                </a:solidFill>
                <a:latin typeface="Libre Franklin" pitchFamily="2" charset="0"/>
                <a:cs typeface="Times New Roman" panose="02020603050405020304" pitchFamily="18" charset="0"/>
              </a:rPr>
              <a:t>Store and manage large datasets of images and species information efficiently. Enable easy retrieval of historical data for research and reporting.</a:t>
            </a:r>
          </a:p>
        </p:txBody>
      </p:sp>
      <p:sp>
        <p:nvSpPr>
          <p:cNvPr id="13" name="Text Placeholder 3"/>
          <p:cNvSpPr txBox="1"/>
          <p:nvPr/>
        </p:nvSpPr>
        <p:spPr>
          <a:xfrm>
            <a:off x="6329681" y="1905000"/>
            <a:ext cx="4831080" cy="4285397"/>
          </a:xfrm>
          <a:prstGeom prst="rect">
            <a:avLst/>
          </a:prstGeom>
          <a:noFill/>
          <a:ln>
            <a:noFill/>
          </a:ln>
        </p:spPr>
        <p:txBody>
          <a:bodyPr spcFirstLastPara="1" wrap="square" lIns="0" tIns="45700" rIns="0" bIns="45700" anchor="t" anchorCtr="0">
            <a:normAutofit fontScale="85000" lnSpcReduction="10000"/>
          </a:bodyPr>
          <a:lstStyle>
            <a:defPPr marR="0" lvl="0" algn="l" rtl="0">
              <a:lnSpc>
                <a:spcPct val="100000"/>
              </a:lnSpc>
              <a:spcBef>
                <a:spcPts val="0"/>
              </a:spcBef>
              <a:spcAft>
                <a:spcPts val="0"/>
              </a:spcAft>
            </a:defPPr>
            <a:lvl1pPr marL="457200" marR="0" lvl="0" indent="-342900" algn="l" rtl="0">
              <a:lnSpc>
                <a:spcPct val="110000"/>
              </a:lnSpc>
              <a:spcBef>
                <a:spcPts val="1200"/>
              </a:spcBef>
              <a:spcAft>
                <a:spcPts val="0"/>
              </a:spcAft>
              <a:buClr>
                <a:schemeClr val="accent1"/>
              </a:buClr>
              <a:buSzPts val="1800"/>
              <a:buFont typeface="Calibri" panose="020F0502020204030204"/>
              <a:buChar char=" "/>
              <a:defRPr sz="1900" b="0" i="0" u="none" strike="noStrike" cap="none">
                <a:solidFill>
                  <a:srgbClr val="3F3F3F"/>
                </a:solidFill>
                <a:latin typeface="Libre Franklin"/>
                <a:ea typeface="Libre Franklin"/>
                <a:cs typeface="Libre Franklin"/>
                <a:sym typeface="Libre Franklin"/>
              </a:defRPr>
            </a:lvl1pPr>
            <a:lvl2pPr marL="914400" marR="0" lvl="1" indent="-342900" algn="l" rtl="0">
              <a:lnSpc>
                <a:spcPct val="100000"/>
              </a:lnSpc>
              <a:spcBef>
                <a:spcPts val="200"/>
              </a:spcBef>
              <a:spcAft>
                <a:spcPts val="0"/>
              </a:spcAft>
              <a:buClr>
                <a:srgbClr val="3F3F3F"/>
              </a:buClr>
              <a:buSzPts val="1800"/>
              <a:buFont typeface="Calibri" panose="020F0502020204030204"/>
              <a:buChar char="◦"/>
              <a:defRPr sz="1700" b="0" i="0" u="none" strike="noStrike" cap="none">
                <a:solidFill>
                  <a:srgbClr val="3F3F3F"/>
                </a:solidFill>
                <a:latin typeface="Libre Franklin"/>
                <a:ea typeface="Libre Franklin"/>
                <a:cs typeface="Libre Franklin"/>
                <a:sym typeface="Libre Franklin"/>
              </a:defRPr>
            </a:lvl2pPr>
            <a:lvl3pPr marL="1371600" marR="0" lvl="2" indent="-342900" algn="l" rtl="0">
              <a:lnSpc>
                <a:spcPct val="100000"/>
              </a:lnSpc>
              <a:spcBef>
                <a:spcPts val="400"/>
              </a:spcBef>
              <a:spcAft>
                <a:spcPts val="0"/>
              </a:spcAft>
              <a:buClr>
                <a:srgbClr val="3F3F3F"/>
              </a:buClr>
              <a:buSzPts val="1800"/>
              <a:buFont typeface="Calibri" panose="020F0502020204030204"/>
              <a:buChar char="◦"/>
              <a:defRPr sz="1300" b="0" i="0" u="none" strike="noStrike" cap="none">
                <a:solidFill>
                  <a:srgbClr val="3F3F3F"/>
                </a:solidFill>
                <a:latin typeface="Libre Franklin"/>
                <a:ea typeface="Libre Franklin"/>
                <a:cs typeface="Libre Franklin"/>
                <a:sym typeface="Libre Franklin"/>
              </a:defRPr>
            </a:lvl3pPr>
            <a:lvl4pPr marL="1828800" marR="0" lvl="3" indent="-342900" algn="l" rtl="0">
              <a:lnSpc>
                <a:spcPct val="100000"/>
              </a:lnSpc>
              <a:spcBef>
                <a:spcPts val="400"/>
              </a:spcBef>
              <a:spcAft>
                <a:spcPts val="0"/>
              </a:spcAft>
              <a:buClr>
                <a:srgbClr val="3F3F3F"/>
              </a:buClr>
              <a:buSzPts val="1800"/>
              <a:buFont typeface="Calibri" panose="020F0502020204030204"/>
              <a:buChar char="◦"/>
              <a:defRPr sz="1300" b="0" i="0" u="none" strike="noStrike" cap="none">
                <a:solidFill>
                  <a:srgbClr val="3F3F3F"/>
                </a:solidFill>
                <a:latin typeface="Libre Franklin"/>
                <a:ea typeface="Libre Franklin"/>
                <a:cs typeface="Libre Franklin"/>
                <a:sym typeface="Libre Franklin"/>
              </a:defRPr>
            </a:lvl4pPr>
            <a:lvl5pPr marL="2286000" marR="0" lvl="4" indent="-342900" algn="l" rtl="0">
              <a:lnSpc>
                <a:spcPct val="100000"/>
              </a:lnSpc>
              <a:spcBef>
                <a:spcPts val="400"/>
              </a:spcBef>
              <a:spcAft>
                <a:spcPts val="0"/>
              </a:spcAft>
              <a:buClr>
                <a:srgbClr val="3F3F3F"/>
              </a:buClr>
              <a:buSzPts val="1800"/>
              <a:buFont typeface="Calibri" panose="020F0502020204030204"/>
              <a:buChar char="◦"/>
              <a:defRPr sz="1300" b="0" i="0" u="none" strike="noStrike" cap="none">
                <a:solidFill>
                  <a:srgbClr val="3F3F3F"/>
                </a:solidFill>
                <a:latin typeface="Libre Franklin"/>
                <a:ea typeface="Libre Franklin"/>
                <a:cs typeface="Libre Franklin"/>
                <a:sym typeface="Libre Franklin"/>
              </a:defRPr>
            </a:lvl5pPr>
            <a:lvl6pPr marL="2743200" marR="0" lvl="5" indent="-342900" algn="l" rtl="0">
              <a:lnSpc>
                <a:spcPct val="90000"/>
              </a:lnSpc>
              <a:spcBef>
                <a:spcPts val="400"/>
              </a:spcBef>
              <a:spcAft>
                <a:spcPts val="0"/>
              </a:spcAft>
              <a:buClr>
                <a:schemeClr val="accent1"/>
              </a:buClr>
              <a:buSzPts val="18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6pPr>
            <a:lvl7pPr marL="3200400" marR="0" lvl="6" indent="-342900" algn="l" rtl="0">
              <a:lnSpc>
                <a:spcPct val="90000"/>
              </a:lnSpc>
              <a:spcBef>
                <a:spcPts val="400"/>
              </a:spcBef>
              <a:spcAft>
                <a:spcPts val="0"/>
              </a:spcAft>
              <a:buClr>
                <a:schemeClr val="accent1"/>
              </a:buClr>
              <a:buSzPts val="18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7pPr>
            <a:lvl8pPr marL="3657600" marR="0" lvl="7" indent="-342900" algn="l" rtl="0">
              <a:lnSpc>
                <a:spcPct val="90000"/>
              </a:lnSpc>
              <a:spcBef>
                <a:spcPts val="400"/>
              </a:spcBef>
              <a:spcAft>
                <a:spcPts val="0"/>
              </a:spcAft>
              <a:buClr>
                <a:schemeClr val="accent1"/>
              </a:buClr>
              <a:buSzPts val="18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8pPr>
            <a:lvl9pPr marL="4114800" marR="0" lvl="8" indent="-342900" algn="l" rtl="0">
              <a:lnSpc>
                <a:spcPct val="90000"/>
              </a:lnSpc>
              <a:spcBef>
                <a:spcPts val="400"/>
              </a:spcBef>
              <a:spcAft>
                <a:spcPts val="400"/>
              </a:spcAft>
              <a:buClr>
                <a:schemeClr val="accent1"/>
              </a:buClr>
              <a:buSzPts val="1800"/>
              <a:buFont typeface="Calibri" panose="020F0502020204030204"/>
              <a:buChar char="◦"/>
              <a:defRPr sz="1400" b="0" i="0" u="none" strike="noStrike" cap="none">
                <a:solidFill>
                  <a:srgbClr val="3F3F3F"/>
                </a:solidFill>
                <a:latin typeface="Libre Franklin"/>
                <a:ea typeface="Libre Franklin"/>
                <a:cs typeface="Libre Franklin"/>
                <a:sym typeface="Libre Franklin"/>
              </a:defRPr>
            </a:lvl9pPr>
          </a:lstStyle>
          <a:p>
            <a:pPr indent="-228600" algn="ctr">
              <a:buClr>
                <a:srgbClr val="9BA8B7"/>
              </a:buClr>
              <a:buSzPts val="2000"/>
              <a:buFont typeface="Calibri" panose="020F0502020204030204"/>
              <a:buNone/>
              <a:defRPr/>
            </a:pPr>
            <a:r>
              <a:rPr lang="en-IN" sz="2800" b="1" dirty="0">
                <a:solidFill>
                  <a:srgbClr val="000000"/>
                </a:solidFill>
                <a:latin typeface="Times New Roman" panose="02020603050405020304" pitchFamily="18" charset="0"/>
                <a:cs typeface="Times New Roman" panose="02020603050405020304" pitchFamily="18" charset="0"/>
              </a:rPr>
              <a:t>Non-Functional Requirements </a:t>
            </a:r>
            <a:endParaRPr lang="en-US" sz="2800" dirty="0">
              <a:solidFill>
                <a:schemeClr val="tx1"/>
              </a:solidFill>
              <a:latin typeface="Times New Roman" panose="02020603050405020304" pitchFamily="18" charset="0"/>
              <a:cs typeface="Times New Roman" panose="02020603050405020304" pitchFamily="18" charset="0"/>
            </a:endParaRPr>
          </a:p>
          <a:p>
            <a:pPr marL="114300" indent="0" algn="just">
              <a:buFont typeface="Calibri" panose="020F0502020204030204"/>
              <a:buNone/>
            </a:pPr>
            <a:r>
              <a:rPr lang="en-US" sz="1600" b="1" dirty="0">
                <a:solidFill>
                  <a:schemeClr val="tx1"/>
                </a:solidFill>
                <a:latin typeface="Libre Franklin" pitchFamily="2" charset="0"/>
                <a:cs typeface="Times New Roman" panose="02020603050405020304" pitchFamily="18" charset="0"/>
              </a:rPr>
              <a:t>Performance: </a:t>
            </a:r>
            <a:r>
              <a:rPr lang="en-US" sz="1600" dirty="0">
                <a:solidFill>
                  <a:schemeClr val="tx1"/>
                </a:solidFill>
                <a:latin typeface="Libre Franklin" pitchFamily="2" charset="0"/>
                <a:cs typeface="Times New Roman" panose="02020603050405020304" pitchFamily="18" charset="0"/>
              </a:rPr>
              <a:t>The system must efficiently provide species classification with high accuracy rates outperforming traditional methods like bag-of-visual-words models.</a:t>
            </a:r>
          </a:p>
          <a:p>
            <a:pPr marL="114300" indent="0" algn="just">
              <a:buFont typeface="Calibri" panose="020F0502020204030204"/>
              <a:buNone/>
            </a:pPr>
            <a:r>
              <a:rPr lang="en-US" sz="1800" b="1" dirty="0">
                <a:solidFill>
                  <a:schemeClr val="tx1"/>
                </a:solidFill>
                <a:latin typeface="Libre Franklin" pitchFamily="2" charset="0"/>
                <a:cs typeface="Times New Roman" panose="02020603050405020304" pitchFamily="18" charset="0"/>
              </a:rPr>
              <a:t>Scalability: </a:t>
            </a:r>
            <a:r>
              <a:rPr lang="en-US" sz="1600" dirty="0">
                <a:solidFill>
                  <a:schemeClr val="tx1"/>
                </a:solidFill>
                <a:latin typeface="Libre Franklin" pitchFamily="2" charset="0"/>
                <a:cs typeface="Times New Roman" panose="02020603050405020304" pitchFamily="18" charset="0"/>
              </a:rPr>
              <a:t>The system should be scalable to handle increasing amounts of data, such as growing camera trap networks or additional species in the database. </a:t>
            </a:r>
          </a:p>
          <a:p>
            <a:pPr marL="114300" indent="0" algn="just">
              <a:buFont typeface="Calibri" panose="020F0502020204030204"/>
              <a:buNone/>
            </a:pPr>
            <a:r>
              <a:rPr lang="en-US" sz="1800" b="1" dirty="0">
                <a:solidFill>
                  <a:schemeClr val="tx1"/>
                </a:solidFill>
                <a:latin typeface="Libre Franklin" pitchFamily="2" charset="0"/>
                <a:cs typeface="Times New Roman" panose="02020603050405020304" pitchFamily="18" charset="0"/>
              </a:rPr>
              <a:t>Adaptability:</a:t>
            </a:r>
            <a:r>
              <a:rPr lang="en-US" sz="1600" dirty="0">
                <a:solidFill>
                  <a:schemeClr val="tx1"/>
                </a:solidFill>
                <a:latin typeface="Libre Franklin" pitchFamily="2" charset="0"/>
                <a:cs typeface="Times New Roman" panose="02020603050405020304" pitchFamily="18" charset="0"/>
              </a:rPr>
              <a:t> The system should be adaptable to different environmental conditions, such as varying light, weather, and camera quality.</a:t>
            </a:r>
          </a:p>
          <a:p>
            <a:pPr marL="114300" indent="0" algn="just">
              <a:buFont typeface="Calibri" panose="020F0502020204030204"/>
              <a:buNone/>
            </a:pPr>
            <a:r>
              <a:rPr lang="en-US" sz="1800" b="1" dirty="0">
                <a:solidFill>
                  <a:schemeClr val="tx1"/>
                </a:solidFill>
                <a:latin typeface="Libre Franklin" pitchFamily="2" charset="0"/>
                <a:cs typeface="Times New Roman" panose="02020603050405020304" pitchFamily="18" charset="0"/>
              </a:rPr>
              <a:t>Efficiency:</a:t>
            </a:r>
            <a:r>
              <a:rPr lang="en-US" sz="1600" dirty="0">
                <a:solidFill>
                  <a:schemeClr val="tx1"/>
                </a:solidFill>
                <a:latin typeface="Libre Franklin" pitchFamily="2" charset="0"/>
                <a:cs typeface="Times New Roman" panose="02020603050405020304" pitchFamily="18" charset="0"/>
              </a:rPr>
              <a:t> The system must efficiently process and analyze images to reduce the time spent on manual species identification. Resource utilization (CPU, memory) should be optimized.</a:t>
            </a:r>
          </a:p>
        </p:txBody>
      </p:sp>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1937</Words>
  <Application>Microsoft Office PowerPoint</Application>
  <PresentationFormat>Widescreen</PresentationFormat>
  <Paragraphs>343</Paragraphs>
  <Slides>28</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Libre Franklin</vt:lpstr>
      <vt:lpstr>Wingdings</vt:lpstr>
      <vt:lpstr>Palatino Linotype</vt:lpstr>
      <vt:lpstr>Times New Roman</vt:lpstr>
      <vt:lpstr>Sitka Heading</vt:lpstr>
      <vt:lpstr>Bookman Old Style</vt:lpstr>
      <vt:lpstr>1_RetrospectVTI</vt:lpstr>
      <vt:lpstr>PowerPoint Presentation</vt:lpstr>
      <vt:lpstr>Content</vt:lpstr>
      <vt:lpstr>   Abstract</vt:lpstr>
      <vt:lpstr>Existing System</vt:lpstr>
      <vt:lpstr>Drawbacks of Existing System</vt:lpstr>
      <vt:lpstr>Proposed System</vt:lpstr>
      <vt:lpstr>Merits of Proposed System</vt:lpstr>
      <vt:lpstr>System Requirements</vt:lpstr>
      <vt:lpstr>User Requirements</vt:lpstr>
      <vt:lpstr>Architecture Diagram</vt:lpstr>
      <vt:lpstr>PowerPoint Presentation</vt:lpstr>
      <vt:lpstr>Modules</vt:lpstr>
      <vt:lpstr>Modules</vt:lpstr>
      <vt:lpstr>Modules</vt:lpstr>
      <vt:lpstr>Modules</vt:lpstr>
      <vt:lpstr>Class Diagram </vt:lpstr>
      <vt:lpstr>Use Case Diagram </vt:lpstr>
      <vt:lpstr>Activity Diagram </vt:lpstr>
      <vt:lpstr>PowerPoint Presentation</vt:lpstr>
      <vt:lpstr>Testing and Its Types</vt:lpstr>
      <vt:lpstr>Test Cases:</vt:lpstr>
      <vt:lpstr>Test Cases:</vt:lpstr>
      <vt:lpstr>Output:</vt:lpstr>
      <vt:lpstr>Output:</vt:lpstr>
      <vt:lpstr>Limitations</vt:lpstr>
      <vt:lpstr>Future Scope or Enhancements</vt:lpstr>
      <vt:lpstr>Conclusion</vt:lpstr>
      <vt:lpstr>Thank You I welcome your inquiries and perspectives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rohit</dc:creator>
  <cp:lastModifiedBy>NIKHIL REDDY</cp:lastModifiedBy>
  <cp:revision>119</cp:revision>
  <dcterms:created xsi:type="dcterms:W3CDTF">2020-05-28T02:27:00Z</dcterms:created>
  <dcterms:modified xsi:type="dcterms:W3CDTF">2025-01-06T16:30:36Z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1033-12.2.0.19307</vt:lpwstr>
  </property>
  <property fmtid="{D5CDD505-2E9C-101B-9397-08002B2CF9AE}" pid="3" name="ICV">
    <vt:lpwstr>13BC0265A4744008A744544AC1861F31_12</vt:lpwstr>
  </property>
</Properties>
</file>